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3911" r:id="rId2"/>
  </p:sldMasterIdLst>
  <p:notesMasterIdLst>
    <p:notesMasterId r:id="rId42"/>
  </p:notesMasterIdLst>
  <p:handoutMasterIdLst>
    <p:handoutMasterId r:id="rId43"/>
  </p:handoutMasterIdLst>
  <p:sldIdLst>
    <p:sldId id="378" r:id="rId3"/>
    <p:sldId id="365" r:id="rId4"/>
    <p:sldId id="391" r:id="rId5"/>
    <p:sldId id="328" r:id="rId6"/>
    <p:sldId id="383" r:id="rId7"/>
    <p:sldId id="394" r:id="rId8"/>
    <p:sldId id="380" r:id="rId9"/>
    <p:sldId id="358" r:id="rId10"/>
    <p:sldId id="384" r:id="rId11"/>
    <p:sldId id="375" r:id="rId12"/>
    <p:sldId id="387" r:id="rId13"/>
    <p:sldId id="385" r:id="rId14"/>
    <p:sldId id="386" r:id="rId15"/>
    <p:sldId id="388" r:id="rId16"/>
    <p:sldId id="362" r:id="rId17"/>
    <p:sldId id="395" r:id="rId18"/>
    <p:sldId id="396" r:id="rId19"/>
    <p:sldId id="397" r:id="rId20"/>
    <p:sldId id="398" r:id="rId21"/>
    <p:sldId id="371" r:id="rId22"/>
    <p:sldId id="369" r:id="rId23"/>
    <p:sldId id="399" r:id="rId24"/>
    <p:sldId id="400" r:id="rId25"/>
    <p:sldId id="402" r:id="rId26"/>
    <p:sldId id="372" r:id="rId27"/>
    <p:sldId id="403" r:id="rId28"/>
    <p:sldId id="382" r:id="rId29"/>
    <p:sldId id="404" r:id="rId30"/>
    <p:sldId id="405" r:id="rId31"/>
    <p:sldId id="406" r:id="rId32"/>
    <p:sldId id="407" r:id="rId33"/>
    <p:sldId id="408" r:id="rId34"/>
    <p:sldId id="409" r:id="rId35"/>
    <p:sldId id="411" r:id="rId36"/>
    <p:sldId id="412" r:id="rId37"/>
    <p:sldId id="353" r:id="rId38"/>
    <p:sldId id="370" r:id="rId39"/>
    <p:sldId id="377" r:id="rId40"/>
    <p:sldId id="390" r:id="rId41"/>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65"/>
            <p14:sldId id="391"/>
            <p14:sldId id="328"/>
            <p14:sldId id="383"/>
            <p14:sldId id="394"/>
            <p14:sldId id="380"/>
            <p14:sldId id="358"/>
            <p14:sldId id="384"/>
            <p14:sldId id="375"/>
            <p14:sldId id="387"/>
            <p14:sldId id="385"/>
            <p14:sldId id="386"/>
            <p14:sldId id="388"/>
            <p14:sldId id="362"/>
            <p14:sldId id="395"/>
            <p14:sldId id="396"/>
            <p14:sldId id="397"/>
            <p14:sldId id="398"/>
            <p14:sldId id="371"/>
            <p14:sldId id="369"/>
            <p14:sldId id="399"/>
            <p14:sldId id="400"/>
            <p14:sldId id="402"/>
            <p14:sldId id="372"/>
            <p14:sldId id="403"/>
            <p14:sldId id="382"/>
            <p14:sldId id="404"/>
            <p14:sldId id="405"/>
            <p14:sldId id="406"/>
            <p14:sldId id="407"/>
            <p14:sldId id="408"/>
            <p14:sldId id="409"/>
            <p14:sldId id="411"/>
            <p14:sldId id="412"/>
            <p14:sldId id="353"/>
            <p14:sldId id="370"/>
            <p14:sldId id="377"/>
            <p14:sldId id="39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 id="2" name="VALERIE KLEIN" initials="VK" lastIdx="4" clrIdx="1">
    <p:extLst>
      <p:ext uri="{19B8F6BF-5375-455C-9EA6-DF929625EA0E}">
        <p15:presenceInfo xmlns:p15="http://schemas.microsoft.com/office/powerpoint/2012/main" userId="S-1-5-21-1616320312-2655828719-4280963109-122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EC130E"/>
    <a:srgbClr val="000091"/>
    <a:srgbClr val="A558A0"/>
    <a:srgbClr val="34BAB5"/>
    <a:srgbClr val="0C5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59" autoAdjust="0"/>
    <p:restoredTop sz="94660"/>
  </p:normalViewPr>
  <p:slideViewPr>
    <p:cSldViewPr showGuides="1">
      <p:cViewPr varScale="1">
        <p:scale>
          <a:sx n="147" d="100"/>
          <a:sy n="147" d="100"/>
        </p:scale>
        <p:origin x="684" y="12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4F0C479D-4687-E740-9789-857CF0267E23}" type="datetimeFigureOut">
              <a:rPr lang="fr-FR" smtClean="0"/>
              <a:t>21/01/2026</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21/01/2026</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19</a:t>
            </a:fld>
            <a:endParaRPr lang="fr-FR"/>
          </a:p>
        </p:txBody>
      </p:sp>
    </p:spTree>
    <p:extLst>
      <p:ext uri="{BB962C8B-B14F-4D97-AF65-F5344CB8AC3E}">
        <p14:creationId xmlns:p14="http://schemas.microsoft.com/office/powerpoint/2010/main" val="832537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23</a:t>
            </a:fld>
            <a:endParaRPr lang="fr-FR"/>
          </a:p>
        </p:txBody>
      </p:sp>
    </p:spTree>
    <p:extLst>
      <p:ext uri="{BB962C8B-B14F-4D97-AF65-F5344CB8AC3E}">
        <p14:creationId xmlns:p14="http://schemas.microsoft.com/office/powerpoint/2010/main" val="1683640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32</a:t>
            </a:fld>
            <a:endParaRPr lang="fr-FR" dirty="0"/>
          </a:p>
        </p:txBody>
      </p:sp>
    </p:spTree>
    <p:extLst>
      <p:ext uri="{BB962C8B-B14F-4D97-AF65-F5344CB8AC3E}">
        <p14:creationId xmlns:p14="http://schemas.microsoft.com/office/powerpoint/2010/main" val="1943059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1" dirty="0">
              <a:solidFill>
                <a:srgbClr val="000091"/>
              </a:solidFill>
              <a:latin typeface="Marianne" panose="02000000000000000000" pitchFamily="2" charset="0"/>
            </a:endParaRP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33</a:t>
            </a:fld>
            <a:endParaRPr lang="fr-FR" dirty="0"/>
          </a:p>
        </p:txBody>
      </p:sp>
    </p:spTree>
    <p:extLst>
      <p:ext uri="{BB962C8B-B14F-4D97-AF65-F5344CB8AC3E}">
        <p14:creationId xmlns:p14="http://schemas.microsoft.com/office/powerpoint/2010/main" val="3413437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34</a:t>
            </a:fld>
            <a:endParaRPr lang="fr-FR" dirty="0"/>
          </a:p>
        </p:txBody>
      </p:sp>
    </p:spTree>
    <p:extLst>
      <p:ext uri="{BB962C8B-B14F-4D97-AF65-F5344CB8AC3E}">
        <p14:creationId xmlns:p14="http://schemas.microsoft.com/office/powerpoint/2010/main" val="1455484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21/01/2026</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7088584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21/01/2026</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9129105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21/01/2026</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3034624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0503674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5707829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1992033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73562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21/01/2026</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319630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7185707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6631252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7385879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8246670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7027106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615126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7482884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7965069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801812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6610249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4963379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7082912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5978122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171450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21/01/2026</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21/01/2026</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21/01/2026</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21/01/2026</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jpg"/><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21/01/2026</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21/01/2026</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62374278"/>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29" r:id="rId18"/>
    <p:sldLayoutId id="2147483930" r:id="rId19"/>
    <p:sldLayoutId id="2147483931" r:id="rId20"/>
    <p:sldLayoutId id="2147483932" r:id="rId21"/>
    <p:sldLayoutId id="2147483933" r:id="rId22"/>
  </p:sldLayoutIdLst>
  <p:hf hdr="0"/>
  <p:txStyles>
    <p:titleStyle>
      <a:lvl1pPr algn="l" defTabSz="914378"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youtu.be/Qe59ve-oA6w" TargetMode="External"/><Relationship Id="rId2" Type="http://schemas.openxmlformats.org/officeDocument/2006/relationships/hyperlink" Target="https://www.youtube.com/watch?v=ZASWqZEST5Q"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s://www.youtube.com/watch?v=QRidOhHld8E&amp;t=19s"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395685" y="1148211"/>
            <a:ext cx="2828697" cy="3105230"/>
          </a:xfrm>
          <a:prstGeom prst="rect">
            <a:avLst/>
          </a:prstGeom>
        </p:spPr>
      </p:pic>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5220072" y="4309669"/>
            <a:ext cx="4608512" cy="369332"/>
          </a:xfrm>
          <a:prstGeom prst="rect">
            <a:avLst/>
          </a:prstGeom>
          <a:noFill/>
        </p:spPr>
        <p:txBody>
          <a:bodyPr wrap="square" rtlCol="0">
            <a:spAutoFit/>
          </a:bodyPr>
          <a:lstStyle/>
          <a:p>
            <a:r>
              <a:rPr lang="fr-FR" b="1" dirty="0">
                <a:latin typeface="Marianne" panose="02000000000000000000" pitchFamily="2" charset="0"/>
                <a:ea typeface="+mj-ea"/>
                <a:cs typeface="+mj-cs"/>
              </a:rPr>
              <a:t>parcoursup.gouv.fr</a:t>
            </a:r>
          </a:p>
        </p:txBody>
      </p:sp>
      <p:pic>
        <p:nvPicPr>
          <p:cNvPr id="2" name="Image 1"/>
          <p:cNvPicPr>
            <a:picLocks noChangeAspect="1"/>
          </p:cNvPicPr>
          <p:nvPr/>
        </p:nvPicPr>
        <p:blipFill>
          <a:blip r:embed="rId4"/>
          <a:stretch>
            <a:fillRect/>
          </a:stretch>
        </p:blipFill>
        <p:spPr>
          <a:xfrm>
            <a:off x="708935" y="1045238"/>
            <a:ext cx="3684408" cy="3633763"/>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4"/>
          </p:nvPr>
        </p:nvSpPr>
        <p:spPr>
          <a:xfrm>
            <a:off x="467544" y="915566"/>
            <a:ext cx="8064897" cy="3744416"/>
          </a:xfrm>
        </p:spPr>
        <p:txBody>
          <a:bodyPr/>
          <a:lstStyle/>
          <a:p>
            <a:r>
              <a:rPr lang="fr-FR" sz="1600" b="1" dirty="0">
                <a:solidFill>
                  <a:schemeClr val="bg1"/>
                </a:solidFill>
                <a:highlight>
                  <a:srgbClr val="0000FF"/>
                </a:highlight>
              </a:rPr>
              <a:t>Des informations sur le contenu et les débouchés de la formation </a:t>
            </a:r>
            <a:endParaRPr lang="fr-FR" sz="16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enseignements et les options proposés, le nombre de places disponibles, des informations pour les candidats en situation de handicap, des contacts avec les responsables de la formation.</a:t>
            </a:r>
          </a:p>
          <a:p>
            <a:pPr marL="171450" indent="-171450" algn="just">
              <a:buClr>
                <a:schemeClr val="tx2"/>
              </a:buClr>
              <a:buFont typeface="Wingdings" panose="05000000000000000000" pitchFamily="2" charset="2"/>
              <a:buChar char="§"/>
            </a:pPr>
            <a:r>
              <a:rPr lang="fr-FR" sz="1200" dirty="0">
                <a:solidFill>
                  <a:schemeClr val="accent1"/>
                </a:solidFill>
              </a:rPr>
              <a:t>Des informations sur les taux de réussite, d’insertion professionnelle, les débouchés, salaires et poursuites d’études.</a:t>
            </a:r>
          </a:p>
          <a:p>
            <a:pPr>
              <a:spcBef>
                <a:spcPts val="600"/>
              </a:spcBef>
            </a:pPr>
            <a:r>
              <a:rPr lang="fr-FR" sz="1600" b="1" dirty="0">
                <a:solidFill>
                  <a:schemeClr val="bg1"/>
                </a:solidFill>
                <a:highlight>
                  <a:srgbClr val="0000FF"/>
                </a:highlight>
              </a:rPr>
              <a:t>Des informations sur les critères et les modalités de candidature </a:t>
            </a:r>
            <a:endParaRPr lang="fr-FR" sz="12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critères d’analyse des candidatures et leur niveau d’importance, les modalités et le calendrier des éventuelles épreuves de sélection (écrit/oral), des conseils des enseignants du supérieur sur la manière d’élaborer sa candidature.</a:t>
            </a:r>
          </a:p>
          <a:p>
            <a:pPr>
              <a:spcBef>
                <a:spcPts val="600"/>
              </a:spcBef>
              <a:buClr>
                <a:schemeClr val="tx2"/>
              </a:buClr>
            </a:pPr>
            <a:r>
              <a:rPr lang="fr-FR" sz="1600" b="1" dirty="0">
                <a:solidFill>
                  <a:schemeClr val="bg1"/>
                </a:solidFill>
                <a:highlight>
                  <a:srgbClr val="0000FF"/>
                </a:highlight>
              </a:rPr>
              <a:t>Des informations précises pour réfléchir avant de faire ses vœux </a:t>
            </a:r>
          </a:p>
          <a:p>
            <a:pPr>
              <a:buClr>
                <a:schemeClr val="tx2"/>
              </a:buClr>
            </a:pPr>
            <a:r>
              <a:rPr lang="fr-FR" sz="1200" b="1" dirty="0">
                <a:solidFill>
                  <a:schemeClr val="accent1"/>
                </a:solidFill>
              </a:rPr>
              <a:t>Pour chaque formation </a:t>
            </a:r>
            <a:r>
              <a:rPr lang="fr-FR" sz="1200" dirty="0">
                <a:solidFill>
                  <a:schemeClr val="accent1"/>
                </a:solidFill>
              </a:rPr>
              <a:t>: un rapport détaillé sur les critères et le profil des admis en 2025.</a:t>
            </a:r>
          </a:p>
          <a:p>
            <a:pPr marL="171450" indent="-171450">
              <a:buClr>
                <a:schemeClr val="tx2"/>
              </a:buClr>
              <a:buFont typeface="Wingdings" panose="05000000000000000000" pitchFamily="2" charset="2"/>
              <a:buChar char="§"/>
            </a:pPr>
            <a:r>
              <a:rPr lang="fr-FR" sz="1200" dirty="0">
                <a:solidFill>
                  <a:schemeClr val="accent1"/>
                </a:solidFill>
              </a:rPr>
              <a:t>Le taux d’accès de la formation en 2025 (pour savoir si la formation est très demandée). </a:t>
            </a:r>
          </a:p>
          <a:p>
            <a:pPr marL="171450" indent="-171450">
              <a:buClr>
                <a:schemeClr val="tx2"/>
              </a:buClr>
              <a:buFont typeface="Wingdings" panose="05000000000000000000" pitchFamily="2" charset="2"/>
              <a:buChar char="§"/>
            </a:pPr>
            <a:r>
              <a:rPr lang="fr-FR" sz="1200" dirty="0">
                <a:solidFill>
                  <a:schemeClr val="accent1"/>
                </a:solidFill>
              </a:rPr>
              <a:t>Des informations sur le profil des lycéens de terminale admis au cours des 3 années précédentes (série de bac, niveau scolaire, choix de parcours au lycée).</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sp>
        <p:nvSpPr>
          <p:cNvPr id="6" name="ZoneTexte 5"/>
          <p:cNvSpPr txBox="1"/>
          <p:nvPr/>
        </p:nvSpPr>
        <p:spPr>
          <a:xfrm>
            <a:off x="3563887" y="12742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La fiche de formation : </a:t>
            </a:r>
          </a:p>
          <a:p>
            <a:pPr algn="ctr"/>
            <a:r>
              <a:rPr lang="fr-FR" sz="1600" b="1" cap="small" dirty="0"/>
              <a:t>l’essentiel pour vous aider à choisir</a:t>
            </a:r>
          </a:p>
        </p:txBody>
      </p:sp>
    </p:spTree>
    <p:extLst>
      <p:ext uri="{BB962C8B-B14F-4D97-AF65-F5344CB8AC3E}">
        <p14:creationId xmlns:p14="http://schemas.microsoft.com/office/powerpoint/2010/main" val="566215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11</a:t>
            </a:fld>
            <a:endParaRPr lang="fr-FR"/>
          </a:p>
        </p:txBody>
      </p:sp>
      <p:sp>
        <p:nvSpPr>
          <p:cNvPr id="7" name="Titre 1"/>
          <p:cNvSpPr>
            <a:spLocks noGrp="1"/>
          </p:cNvSpPr>
          <p:nvPr>
            <p:ph type="title"/>
          </p:nvPr>
        </p:nvSpPr>
        <p:spPr>
          <a:xfrm>
            <a:off x="4691569" y="938464"/>
            <a:ext cx="4003540" cy="3649509"/>
          </a:xfrm>
        </p:spPr>
        <p:txBody>
          <a:bodyPr/>
          <a:lstStyle/>
          <a:p>
            <a:r>
              <a:rPr lang="fr-FR" sz="1400" b="0" dirty="0">
                <a:latin typeface="+mn-lt"/>
              </a:rPr>
              <a:t>&gt;&gt; une rubrique dédiée aux </a:t>
            </a:r>
            <a:r>
              <a:rPr lang="fr-FR" sz="1400" b="0" dirty="0">
                <a:solidFill>
                  <a:srgbClr val="FF0000"/>
                </a:solidFill>
                <a:latin typeface="+mn-lt"/>
              </a:rPr>
              <a:t>critères d’analyse des candidatures</a:t>
            </a:r>
            <a:r>
              <a:rPr lang="fr-FR" sz="1400" b="0" dirty="0">
                <a:latin typeface="+mn-lt"/>
              </a:rPr>
              <a:t> avec une présentation globale et détaillée</a:t>
            </a: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r>
              <a:rPr lang="fr-FR" sz="1400" b="0" dirty="0">
                <a:latin typeface="+mn-lt"/>
              </a:rPr>
              <a:t>&gt;&gt; la rubrique</a:t>
            </a:r>
            <a:r>
              <a:rPr lang="fr-FR" sz="1400" b="0" dirty="0">
                <a:solidFill>
                  <a:schemeClr val="tx2"/>
                </a:solidFill>
                <a:latin typeface="+mn-lt"/>
              </a:rPr>
              <a:t> « </a:t>
            </a:r>
            <a:r>
              <a:rPr lang="fr-FR" sz="1400" b="0" dirty="0">
                <a:solidFill>
                  <a:srgbClr val="FF0000"/>
                </a:solidFill>
                <a:latin typeface="+mn-lt"/>
              </a:rPr>
              <a:t>Conseils </a:t>
            </a:r>
            <a:r>
              <a:rPr lang="fr-FR" sz="1400" b="0" dirty="0">
                <a:solidFill>
                  <a:schemeClr val="tx2"/>
                </a:solidFill>
                <a:latin typeface="+mn-lt"/>
              </a:rPr>
              <a:t>» </a:t>
            </a:r>
            <a:r>
              <a:rPr lang="fr-FR" sz="1400" b="0" dirty="0">
                <a:latin typeface="+mn-lt"/>
              </a:rPr>
              <a:t>pour faire passer des messages aux candidats </a:t>
            </a: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r>
              <a:rPr lang="fr-FR" sz="1400" b="0" dirty="0">
                <a:latin typeface="+mn-lt"/>
              </a:rPr>
              <a:t>&gt;&gt; Des </a:t>
            </a:r>
            <a:r>
              <a:rPr lang="fr-FR" sz="1400" b="0" dirty="0">
                <a:solidFill>
                  <a:srgbClr val="FF0000"/>
                </a:solidFill>
                <a:latin typeface="+mn-lt"/>
              </a:rPr>
              <a:t>rapports d’analyse des candidatures </a:t>
            </a:r>
            <a:r>
              <a:rPr lang="fr-FR" sz="1400" b="0" dirty="0">
                <a:latin typeface="+mn-lt"/>
              </a:rPr>
              <a:t>de l’année riches en données pour réfléchir </a:t>
            </a:r>
            <a:br>
              <a:rPr lang="fr-FR" sz="1400" dirty="0">
                <a:latin typeface="Marianne Light" panose="02000000000000000000" pitchFamily="2" charset="0"/>
              </a:rPr>
            </a:br>
            <a:br>
              <a:rPr lang="fr-FR" sz="1400" dirty="0"/>
            </a:br>
            <a:br>
              <a:rPr lang="fr-FR" sz="1400" dirty="0"/>
            </a:br>
            <a:br>
              <a:rPr lang="fr-FR" sz="1400" dirty="0"/>
            </a:b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408172" y="853827"/>
            <a:ext cx="4114311" cy="4011910"/>
          </a:xfrm>
          <a:prstGeom prst="rect">
            <a:avLst/>
          </a:prstGeom>
        </p:spPr>
      </p:pic>
      <p:sp>
        <p:nvSpPr>
          <p:cNvPr id="9" name="ZoneTexte 8"/>
          <p:cNvSpPr txBox="1"/>
          <p:nvPr/>
        </p:nvSpPr>
        <p:spPr>
          <a:xfrm>
            <a:off x="3563888" y="211261"/>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Assurer la visibilité des critères de candidatures</a:t>
            </a:r>
          </a:p>
        </p:txBody>
      </p:sp>
      <p:sp>
        <p:nvSpPr>
          <p:cNvPr id="3" name="Rectangle 2"/>
          <p:cNvSpPr/>
          <p:nvPr/>
        </p:nvSpPr>
        <p:spPr>
          <a:xfrm>
            <a:off x="1043608" y="853827"/>
            <a:ext cx="720080" cy="70981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2399124" y="2571750"/>
            <a:ext cx="2028860" cy="115212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408172" y="3939902"/>
            <a:ext cx="2939692" cy="2160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85663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27984" y="937258"/>
            <a:ext cx="4363580" cy="1224136"/>
          </a:xfrm>
        </p:spPr>
        <p:txBody>
          <a:bodyPr/>
          <a:lstStyle/>
          <a:p>
            <a:r>
              <a:rPr lang="fr-FR" sz="1400" b="0" dirty="0">
                <a:latin typeface="+mn-lt"/>
              </a:rPr>
              <a:t>&gt;&gt; des </a:t>
            </a:r>
            <a:r>
              <a:rPr lang="fr-FR" sz="1400" b="0" dirty="0">
                <a:solidFill>
                  <a:schemeClr val="bg2"/>
                </a:solidFill>
                <a:latin typeface="+mn-lt"/>
              </a:rPr>
              <a:t>chiffres globaux d’accès à la formation </a:t>
            </a:r>
            <a:r>
              <a:rPr lang="fr-FR" sz="1400" b="0" dirty="0">
                <a:latin typeface="+mn-lt"/>
              </a:rPr>
              <a:t>calculés à la fin de la phase principale 2025</a:t>
            </a:r>
            <a:br>
              <a:rPr lang="fr-FR" sz="1400" b="0" dirty="0">
                <a:latin typeface="+mn-lt"/>
              </a:rPr>
            </a:br>
            <a:br>
              <a:rPr lang="fr-FR" sz="1400" b="0" dirty="0">
                <a:latin typeface="+mn-lt"/>
              </a:rPr>
            </a:br>
            <a:r>
              <a:rPr lang="fr-FR" sz="1400" b="0" dirty="0">
                <a:latin typeface="+mn-lt"/>
              </a:rPr>
              <a:t>&gt;&gt; des chiffres déclinables pour chaque type de baccalauréat français : général, technologique</a:t>
            </a:r>
            <a:r>
              <a:rPr lang="fr-FR" sz="1400" b="0">
                <a:latin typeface="+mn-lt"/>
              </a:rPr>
              <a:t>, professionnel</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11" name="Titre 1"/>
          <p:cNvSpPr txBox="1">
            <a:spLocks/>
          </p:cNvSpPr>
          <p:nvPr/>
        </p:nvSpPr>
        <p:spPr bwMode="gray">
          <a:xfrm>
            <a:off x="395536" y="3358790"/>
            <a:ext cx="5216557" cy="8474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400" b="0" dirty="0">
              <a:latin typeface="+mn-lt"/>
            </a:endParaRPr>
          </a:p>
          <a:p>
            <a:r>
              <a:rPr lang="fr-FR" sz="1400" b="0" dirty="0">
                <a:latin typeface="+mn-lt"/>
              </a:rPr>
              <a:t>&gt;&gt; une visibilité du </a:t>
            </a:r>
            <a:r>
              <a:rPr lang="fr-FR" sz="1400" b="0" dirty="0">
                <a:solidFill>
                  <a:srgbClr val="FF0000"/>
                </a:solidFill>
                <a:latin typeface="+mn-lt"/>
              </a:rPr>
              <a:t>taux d’accès par type de baccalauréat </a:t>
            </a:r>
            <a:r>
              <a:rPr lang="fr-FR" sz="1400" b="0" dirty="0">
                <a:latin typeface="+mn-lt"/>
              </a:rPr>
              <a:t>dans chaque formation pour voir si la formation était très demandée ou si elle a accueilli tous les candidats</a:t>
            </a:r>
            <a:br>
              <a:rPr lang="fr-FR" sz="1400" b="0" dirty="0">
                <a:latin typeface="+mn-lt"/>
              </a:rPr>
            </a:br>
            <a:br>
              <a:rPr lang="fr-FR" sz="1400" dirty="0">
                <a:latin typeface="+mn-lt"/>
              </a:rPr>
            </a:br>
            <a:r>
              <a:rPr lang="fr-FR" sz="900" dirty="0">
                <a:latin typeface="+mn-lt"/>
              </a:rPr>
              <a:t>Pour en savoir plus, consultez notre vidéo dans l’espace </a:t>
            </a:r>
            <a:r>
              <a:rPr lang="fr-FR" sz="900" i="1" dirty="0">
                <a:latin typeface="+mn-lt"/>
              </a:rPr>
              <a:t>Ressources</a:t>
            </a:r>
            <a:r>
              <a:rPr lang="fr-FR" sz="900" dirty="0">
                <a:latin typeface="+mn-lt"/>
              </a:rPr>
              <a:t> de parcoursup.gouv.fr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362025" y="876096"/>
            <a:ext cx="3923846" cy="2570596"/>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645604" y="2161394"/>
            <a:ext cx="3381560" cy="2486194"/>
          </a:xfrm>
          <a:prstGeom prst="rect">
            <a:avLst/>
          </a:prstGeom>
        </p:spPr>
      </p:pic>
      <p:sp>
        <p:nvSpPr>
          <p:cNvPr id="5" name="Rectangle 4"/>
          <p:cNvSpPr/>
          <p:nvPr/>
        </p:nvSpPr>
        <p:spPr>
          <a:xfrm>
            <a:off x="2339752" y="876097"/>
            <a:ext cx="648072" cy="687542"/>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2440802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8355" y="4114104"/>
            <a:ext cx="8484769" cy="656977"/>
          </a:xfrm>
        </p:spPr>
        <p:txBody>
          <a:bodyPr/>
          <a:lstStyle/>
          <a:p>
            <a:pPr>
              <a:buClr>
                <a:schemeClr val="tx2"/>
              </a:buClr>
            </a:pPr>
            <a:r>
              <a:rPr lang="fr-FR" sz="1600" dirty="0">
                <a:solidFill>
                  <a:schemeClr val="bg1"/>
                </a:solidFill>
                <a:highlight>
                  <a:srgbClr val="0000FF"/>
                </a:highlight>
                <a:latin typeface="+mn-lt"/>
                <a:ea typeface="+mn-ea"/>
                <a:cs typeface="+mn-cs"/>
              </a:rPr>
              <a:t>Des conseils personnalisés pour vous aider </a:t>
            </a:r>
            <a:r>
              <a:rPr lang="fr-FR" sz="1400" b="0" dirty="0">
                <a:latin typeface="+mn-lt"/>
              </a:rPr>
              <a:t> : consultez les critères spécifiques de la formation </a:t>
            </a:r>
            <a:br>
              <a:rPr lang="fr-FR" sz="1400" b="0" dirty="0">
                <a:latin typeface="+mn-lt"/>
              </a:rPr>
            </a:br>
            <a:r>
              <a:rPr lang="fr-FR" sz="1400" b="0" dirty="0">
                <a:latin typeface="+mn-lt"/>
              </a:rPr>
              <a:t>diversifiez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11" name="Titre 1"/>
          <p:cNvSpPr txBox="1">
            <a:spLocks/>
          </p:cNvSpPr>
          <p:nvPr/>
        </p:nvSpPr>
        <p:spPr bwMode="gray">
          <a:xfrm>
            <a:off x="395537" y="895597"/>
            <a:ext cx="8496258" cy="23599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600" dirty="0">
                <a:solidFill>
                  <a:schemeClr val="bg1"/>
                </a:solidFill>
                <a:highlight>
                  <a:srgbClr val="0000FF"/>
                </a:highlight>
                <a:latin typeface="+mn-lt"/>
                <a:ea typeface="+mn-ea"/>
                <a:cs typeface="+mn-cs"/>
              </a:rPr>
              <a:t>Une visibilité sur l’accès dans la formation </a:t>
            </a:r>
          </a:p>
          <a:p>
            <a:r>
              <a:rPr lang="fr-FR" sz="1600" dirty="0">
                <a:solidFill>
                  <a:schemeClr val="bg1"/>
                </a:solidFill>
                <a:highlight>
                  <a:srgbClr val="0000FF"/>
                </a:highlight>
                <a:latin typeface="+mn-lt"/>
                <a:ea typeface="+mn-ea"/>
                <a:cs typeface="+mn-cs"/>
              </a:rPr>
              <a:t>pour les lycéens des 3 types de bac au cours des 3 dernières années </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468355" y="1545093"/>
            <a:ext cx="2658570" cy="193190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3126925" y="1417087"/>
            <a:ext cx="2886012" cy="2211710"/>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112904" y="1406119"/>
            <a:ext cx="2582328" cy="2579979"/>
          </a:xfrm>
          <a:prstGeom prst="rect">
            <a:avLst/>
          </a:prstGeom>
        </p:spPr>
      </p:pic>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1910590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14</a:t>
            </a:fld>
            <a:endParaRPr lang="fr-FR" dirty="0"/>
          </a:p>
        </p:txBody>
      </p:sp>
      <p:sp>
        <p:nvSpPr>
          <p:cNvPr id="11" name="Titre 1"/>
          <p:cNvSpPr txBox="1">
            <a:spLocks/>
          </p:cNvSpPr>
          <p:nvPr/>
        </p:nvSpPr>
        <p:spPr bwMode="gray">
          <a:xfrm>
            <a:off x="4572000" y="915566"/>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200" dirty="0"/>
              <a:t>&gt;&gt; Une rubrique dédiée à l’information sur la </a:t>
            </a:r>
            <a:r>
              <a:rPr lang="fr-FR" sz="1200" dirty="0">
                <a:solidFill>
                  <a:srgbClr val="FF0000"/>
                </a:solidFill>
              </a:rPr>
              <a:t>poursuite d’études et l’insertion professionnelle des étudiants  </a:t>
            </a:r>
            <a:br>
              <a:rPr lang="fr-FR" sz="1400" b="0" dirty="0">
                <a:solidFill>
                  <a:srgbClr val="FF0000"/>
                </a:solidFill>
              </a:rPr>
            </a:br>
            <a:br>
              <a:rPr lang="fr-FR" sz="1400" dirty="0"/>
            </a:br>
            <a:r>
              <a:rPr lang="fr-FR" sz="1200" dirty="0"/>
              <a:t>&gt;&gt; L’information sur la réussite</a:t>
            </a:r>
            <a:br>
              <a:rPr lang="fr-FR" sz="1400" dirty="0"/>
            </a:br>
            <a:br>
              <a:rPr lang="fr-FR" sz="1400" dirty="0"/>
            </a:br>
            <a:r>
              <a:rPr lang="fr-FR" sz="1200" dirty="0"/>
              <a:t>&gt;&gt; Des statistiques d’insertion et de niveau de salaire 6 mois / 1 an après la sortie des études </a:t>
            </a:r>
          </a:p>
          <a:p>
            <a:r>
              <a:rPr lang="fr-FR" sz="1200" b="0" dirty="0"/>
              <a:t>-</a:t>
            </a:r>
            <a:r>
              <a:rPr lang="fr-FR" sz="1200" dirty="0"/>
              <a:t> </a:t>
            </a:r>
            <a:r>
              <a:rPr lang="fr-FR" sz="1200" b="0" dirty="0"/>
              <a:t>Licences générales</a:t>
            </a:r>
          </a:p>
          <a:p>
            <a:r>
              <a:rPr lang="fr-FR" sz="1200" b="0" dirty="0"/>
              <a:t>- BTS</a:t>
            </a:r>
          </a:p>
          <a:p>
            <a:r>
              <a:rPr lang="fr-FR" sz="1200" b="0" dirty="0"/>
              <a:t>- BUT</a:t>
            </a:r>
          </a:p>
          <a:p>
            <a:r>
              <a:rPr lang="fr-FR" sz="1200" b="0" dirty="0"/>
              <a:t>- Écoles d’ingénieur, de commerce et de management</a:t>
            </a:r>
          </a:p>
          <a:p>
            <a:r>
              <a:rPr lang="fr-FR" sz="1300" b="0" dirty="0"/>
              <a:t>- Etc.</a:t>
            </a:r>
          </a:p>
          <a:p>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a:ln>
            <a:solidFill>
              <a:schemeClr val="bg1">
                <a:lumMod val="95000"/>
              </a:schemeClr>
            </a:solidFill>
          </a:ln>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
        <p:nvSpPr>
          <p:cNvPr id="10" name="ZoneTexte 9"/>
          <p:cNvSpPr txBox="1"/>
          <p:nvPr/>
        </p:nvSpPr>
        <p:spPr>
          <a:xfrm>
            <a:off x="3751004" y="145280"/>
            <a:ext cx="5112568" cy="584775"/>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Informer sur l’insertion professionnelle des étudiants</a:t>
            </a:r>
          </a:p>
        </p:txBody>
      </p:sp>
      <p:sp>
        <p:nvSpPr>
          <p:cNvPr id="2" name="Rectangle 1"/>
          <p:cNvSpPr/>
          <p:nvPr/>
        </p:nvSpPr>
        <p:spPr>
          <a:xfrm>
            <a:off x="2915499" y="987574"/>
            <a:ext cx="576381" cy="72008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4ED42DEF-D9C5-4576-AE4C-58A238702287}"/>
              </a:ext>
            </a:extLst>
          </p:cNvPr>
          <p:cNvPicPr>
            <a:picLocks noChangeAspect="1"/>
          </p:cNvPicPr>
          <p:nvPr/>
        </p:nvPicPr>
        <p:blipFill>
          <a:blip r:embed="rId4"/>
          <a:stretch>
            <a:fillRect/>
          </a:stretch>
        </p:blipFill>
        <p:spPr>
          <a:xfrm>
            <a:off x="5534748" y="2988576"/>
            <a:ext cx="1874528" cy="1693361"/>
          </a:xfrm>
          <a:prstGeom prst="rect">
            <a:avLst/>
          </a:prstGeom>
          <a:ln>
            <a:solidFill>
              <a:schemeClr val="bg1">
                <a:lumMod val="95000"/>
              </a:schemeClr>
            </a:solidFill>
          </a:ln>
        </p:spPr>
      </p:pic>
    </p:spTree>
    <p:extLst>
      <p:ext uri="{BB962C8B-B14F-4D97-AF65-F5344CB8AC3E}">
        <p14:creationId xmlns:p14="http://schemas.microsoft.com/office/powerpoint/2010/main" val="1214402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915566"/>
            <a:ext cx="8496943" cy="4032448"/>
          </a:xfrm>
        </p:spPr>
        <p:txBody>
          <a:bodyPr>
            <a:noAutofit/>
          </a:bodyPr>
          <a:lstStyle/>
          <a:p>
            <a:pPr marL="285750" indent="-285750">
              <a:spcAft>
                <a:spcPts val="1200"/>
              </a:spcAft>
              <a:buClr>
                <a:schemeClr val="tx2"/>
              </a:buClr>
              <a:buFont typeface="Wingdings" panose="05000000000000000000" pitchFamily="2" charset="2"/>
              <a:buChar char="§"/>
            </a:pPr>
            <a:r>
              <a:rPr lang="fr-FR" sz="1400" dirty="0">
                <a:solidFill>
                  <a:schemeClr val="accent1"/>
                </a:solidFill>
              </a:rPr>
              <a:t>Jusqu’à </a:t>
            </a:r>
            <a:r>
              <a:rPr lang="fr-FR" sz="1400" b="1" dirty="0">
                <a:solidFill>
                  <a:schemeClr val="bg1"/>
                </a:solidFill>
                <a:highlight>
                  <a:srgbClr val="0000FF"/>
                </a:highlight>
              </a:rPr>
              <a:t>10 vœux et 10 vœux supplémentaires</a:t>
            </a:r>
            <a:r>
              <a:rPr lang="fr-FR" sz="1400" dirty="0">
                <a:solidFill>
                  <a:schemeClr val="accent1"/>
                </a:solidFill>
              </a:rPr>
              <a:t> pour des formations en apprentissage</a:t>
            </a:r>
          </a:p>
          <a:p>
            <a:pPr marL="285750" indent="-285750">
              <a:spcAft>
                <a:spcPts val="1200"/>
              </a:spcAft>
              <a:buClr>
                <a:schemeClr val="tx2"/>
              </a:buClr>
              <a:buFont typeface="Wingdings" panose="05000000000000000000" pitchFamily="2" charset="2"/>
              <a:buChar char="§"/>
            </a:pPr>
            <a:r>
              <a:rPr lang="fr-FR" sz="1400" dirty="0">
                <a:solidFill>
                  <a:schemeClr val="accent1"/>
                </a:solidFill>
              </a:rPr>
              <a:t>Possibilité de faire </a:t>
            </a:r>
            <a:r>
              <a:rPr lang="fr-FR" sz="1400" b="1" dirty="0">
                <a:solidFill>
                  <a:schemeClr val="bg1"/>
                </a:solidFill>
                <a:highlight>
                  <a:srgbClr val="0000FF"/>
                </a:highlight>
              </a:rPr>
              <a:t>des sous-vœux pour certaines filières sélectives </a:t>
            </a:r>
            <a:r>
              <a:rPr lang="fr-FR" sz="1400" dirty="0">
                <a:solidFill>
                  <a:schemeClr val="accent1"/>
                </a:solidFill>
              </a:rPr>
              <a:t> (Classes prépa, BTS, BUT, écoles de commerce, d'ingénieurs, IFSI, IEP, etc.)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Les vœux sont formulés librement par les candidats (pas de classement par ordre de priorité) </a:t>
            </a:r>
            <a:r>
              <a:rPr lang="fr-FR" sz="1400" dirty="0">
                <a:solidFill>
                  <a:schemeClr val="accent1"/>
                </a:solidFill>
              </a:rPr>
              <a:t>: une réponse sera apportée pour chaque vœu formulé à compter du 2 juin 2026</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La date de formulation du vœu n’est pas prise en compte</a:t>
            </a:r>
            <a:r>
              <a:rPr lang="fr-FR" sz="1400" dirty="0">
                <a:solidFill>
                  <a:schemeClr val="accent1"/>
                </a:solidFill>
              </a:rPr>
              <a:t> pour l’examen du dossier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Chaque formation n’a connaissance que des vœux formulés pour elle</a:t>
            </a:r>
            <a:r>
              <a:rPr lang="fr-FR" sz="1400" dirty="0">
                <a:solidFill>
                  <a:schemeClr val="accent1"/>
                </a:solidFill>
              </a:rPr>
              <a:t> : elle ne connait pas les autres vœux formulés  par les candidats</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Quand un candidat accepte une formation, il a toujours la possibilité de conserver des vœux pour lesquels il est en liste d’attente</a:t>
            </a:r>
            <a:r>
              <a:rPr lang="fr-FR" sz="1400" dirty="0">
                <a:solidFill>
                  <a:schemeClr val="accent1"/>
                </a:solidFill>
              </a:rPr>
              <a:t> et qui l’intéressent davantage</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Entre le vendredi 5 et le lundi 8 juin 2026 inclus, le candidat devra classer ses vœux en attente par ordre de préférence</a:t>
            </a:r>
            <a:r>
              <a:rPr lang="fr-FR" sz="1400" dirty="0">
                <a:solidFill>
                  <a:schemeClr val="accent1"/>
                </a:solidFill>
              </a:rPr>
              <a:t> &gt;&gt; Objectif : </a:t>
            </a:r>
            <a:r>
              <a:rPr lang="fr-FR" sz="1400" b="1" u="sng" dirty="0">
                <a:solidFill>
                  <a:schemeClr val="accent1"/>
                </a:solidFill>
                <a:uFill>
                  <a:solidFill>
                    <a:schemeClr val="tx1">
                      <a:lumMod val="60000"/>
                      <a:lumOff val="40000"/>
                    </a:schemeClr>
                  </a:solidFill>
                </a:uFill>
              </a:rPr>
              <a:t>accélérer le processus de choix et réduire la taille des listes d’attente</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15</a:t>
            </a:fld>
            <a:endParaRPr lang="fr-FR" dirty="0"/>
          </a:p>
        </p:txBody>
      </p:sp>
      <p:sp>
        <p:nvSpPr>
          <p:cNvPr id="5" name="ZoneTexte 4"/>
          <p:cNvSpPr txBox="1"/>
          <p:nvPr/>
        </p:nvSpPr>
        <p:spPr>
          <a:xfrm>
            <a:off x="3653768" y="30951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Quelques règles importantes à retenir</a:t>
            </a:r>
          </a:p>
        </p:txBody>
      </p:sp>
    </p:spTree>
    <p:extLst>
      <p:ext uri="{BB962C8B-B14F-4D97-AF65-F5344CB8AC3E}">
        <p14:creationId xmlns:p14="http://schemas.microsoft.com/office/powerpoint/2010/main" val="679528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88668" y="915566"/>
            <a:ext cx="8119543" cy="3435886"/>
          </a:xfrm>
        </p:spPr>
        <p:txBody>
          <a:bodyPr/>
          <a:lstStyle/>
          <a:p>
            <a:pPr marL="285750" lvl="1" indent="-285750" algn="just" defTabSz="457200">
              <a:lnSpc>
                <a:spcPct val="110000"/>
              </a:lnSpc>
              <a:spcBef>
                <a:spcPct val="20000"/>
              </a:spcBef>
              <a:spcAft>
                <a:spcPts val="0"/>
              </a:spcAft>
              <a:buClr>
                <a:srgbClr val="FF0000"/>
              </a:buClr>
              <a:buFont typeface="Wingdings" panose="05000000000000000000" pitchFamily="2" charset="2"/>
              <a:buChar char="Ø"/>
              <a:defRPr/>
            </a:pPr>
            <a:r>
              <a:rPr lang="fr-FR" sz="1400" b="1" dirty="0">
                <a:solidFill>
                  <a:schemeClr val="bg1"/>
                </a:solidFill>
                <a:highlight>
                  <a:srgbClr val="0000FF"/>
                </a:highlight>
              </a:rPr>
              <a:t>Un vœu multiple est un regroupement de plusieurs formations similaires</a:t>
            </a:r>
            <a:r>
              <a:rPr lang="fr-FR" sz="1400" dirty="0">
                <a:solidFill>
                  <a:schemeClr val="tx1"/>
                </a:solidFill>
              </a:rPr>
              <a:t> </a:t>
            </a:r>
          </a:p>
          <a:p>
            <a:pPr marL="0" lvl="1" indent="0" algn="just" defTabSz="457200">
              <a:lnSpc>
                <a:spcPct val="110000"/>
              </a:lnSpc>
              <a:spcBef>
                <a:spcPct val="20000"/>
              </a:spcBef>
              <a:spcAft>
                <a:spcPts val="0"/>
              </a:spcAft>
              <a:buClr>
                <a:srgbClr val="FF0000"/>
              </a:buClr>
              <a:buNone/>
              <a:defRPr/>
            </a:pPr>
            <a:r>
              <a:rPr lang="fr-FR" sz="1400" dirty="0">
                <a:solidFill>
                  <a:schemeClr val="tx1"/>
                </a:solidFill>
              </a:rPr>
              <a:t>(</a:t>
            </a:r>
            <a:r>
              <a:rPr lang="fr-FR" sz="1400" i="1" dirty="0">
                <a:solidFill>
                  <a:schemeClr val="tx1"/>
                </a:solidFill>
              </a:rPr>
              <a:t>exemple : le vœu multiple BTS « Management commercial opérationnel » qui regroupe toutes les formations de BTS « MCO » à l’échelle nationale). BTS – BUT – Classes prépa, écoles d’ingénieurs, l</a:t>
            </a:r>
            <a:r>
              <a:rPr lang="fr-FR" sz="1400" i="1" dirty="0"/>
              <a:t>e réseau des Sciences Po / IEP </a:t>
            </a:r>
            <a:r>
              <a:rPr lang="fr-FR" sz="1400" dirty="0"/>
              <a:t>(Aix, Lille, Lyon, Rennes, Saint-Germain-en-Laye, Strasbourg et Toulouse) et </a:t>
            </a:r>
            <a:r>
              <a:rPr lang="fr-FR" sz="1400" i="1" dirty="0"/>
              <a:t>Sciences Po / IEP Paris </a:t>
            </a:r>
          </a:p>
          <a:p>
            <a:pPr marL="0" lvl="1" indent="0" algn="just" defTabSz="457200">
              <a:lnSpc>
                <a:spcPct val="110000"/>
              </a:lnSpc>
              <a:spcBef>
                <a:spcPct val="20000"/>
              </a:spcBef>
              <a:spcAft>
                <a:spcPts val="0"/>
              </a:spcAft>
              <a:buClr>
                <a:srgbClr val="FF0000"/>
              </a:buClr>
              <a:buNone/>
              <a:defRPr/>
            </a:pPr>
            <a:endParaRPr lang="fr-FR" sz="8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400" b="1" dirty="0">
                <a:solidFill>
                  <a:srgbClr val="EC130E"/>
                </a:solidFill>
              </a:rPr>
              <a:t>&gt; </a:t>
            </a:r>
            <a:r>
              <a:rPr lang="fr-FR" sz="1400" b="1" dirty="0">
                <a:solidFill>
                  <a:schemeClr val="bg1"/>
                </a:solidFill>
                <a:highlight>
                  <a:srgbClr val="0000FF"/>
                </a:highlight>
              </a:rPr>
              <a:t>Un vœu multiple compte pour un vœu</a:t>
            </a:r>
            <a:r>
              <a:rPr lang="fr-FR" sz="1400" dirty="0">
                <a:solidFill>
                  <a:schemeClr val="tx1"/>
                </a:solidFill>
              </a:rPr>
              <a:t> parmi les 10 vœux possibles.</a:t>
            </a:r>
          </a:p>
          <a:p>
            <a:pPr marL="0" lvl="1" indent="0" algn="just" defTabSz="457200">
              <a:spcBef>
                <a:spcPts val="0"/>
              </a:spcBef>
              <a:spcAft>
                <a:spcPts val="0"/>
              </a:spcAft>
              <a:buClr>
                <a:srgbClr val="FF0000"/>
              </a:buClr>
              <a:buNone/>
              <a:defRPr/>
            </a:pPr>
            <a:endParaRPr lang="fr-FR" sz="14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400" b="1" dirty="0">
                <a:solidFill>
                  <a:srgbClr val="EC130E"/>
                </a:solidFill>
              </a:rPr>
              <a:t>&gt; </a:t>
            </a:r>
            <a:r>
              <a:rPr lang="fr-FR" sz="1400" b="1" dirty="0">
                <a:solidFill>
                  <a:schemeClr val="bg1"/>
                </a:solidFill>
                <a:highlight>
                  <a:srgbClr val="0000FF"/>
                </a:highlight>
              </a:rPr>
              <a:t>Chaque vœu multiple est composé de sous-vœux qui correspondent chacun à un établissement différent.</a:t>
            </a:r>
            <a:r>
              <a:rPr lang="fr-FR" sz="1400" dirty="0">
                <a:solidFill>
                  <a:schemeClr val="tx1"/>
                </a:solidFill>
              </a:rPr>
              <a:t> Vous pouvez choisir un ou plusieurs établissements, sans avoir besoin de les classer. </a:t>
            </a:r>
          </a:p>
          <a:p>
            <a:pPr marL="0" lvl="1" indent="0" algn="just" defTabSz="457200">
              <a:lnSpc>
                <a:spcPct val="110000"/>
              </a:lnSpc>
              <a:spcBef>
                <a:spcPct val="20000"/>
              </a:spcBef>
              <a:spcAft>
                <a:spcPts val="0"/>
              </a:spcAft>
              <a:buClr>
                <a:srgbClr val="FF0000"/>
              </a:buClr>
              <a:buNone/>
              <a:defRPr/>
            </a:pPr>
            <a:r>
              <a:rPr lang="fr-FR" sz="1400" b="1" dirty="0">
                <a:solidFill>
                  <a:schemeClr val="bg1"/>
                </a:solidFill>
                <a:highlight>
                  <a:srgbClr val="0000FF"/>
                </a:highlight>
              </a:rPr>
              <a:t>&gt; Sauf exception (PASS Ile-de-France), il n’y a pas de vœu multiple pour les licences </a:t>
            </a:r>
            <a:endParaRPr lang="fr-FR" sz="1400" dirty="0">
              <a:solidFill>
                <a:srgbClr val="3D566E"/>
              </a:solidFill>
            </a:endParaRPr>
          </a:p>
        </p:txBody>
      </p:sp>
      <p:sp>
        <p:nvSpPr>
          <p:cNvPr id="6" name="Espace réservé du numéro de diapositive 5"/>
          <p:cNvSpPr>
            <a:spLocks noGrp="1"/>
          </p:cNvSpPr>
          <p:nvPr>
            <p:ph type="sldNum" sz="quarter" idx="12"/>
          </p:nvPr>
        </p:nvSpPr>
        <p:spPr>
          <a:xfrm>
            <a:off x="7595056" y="4783500"/>
            <a:ext cx="1170000" cy="360000"/>
          </a:xfrm>
        </p:spPr>
        <p:txBody>
          <a:bodyPr/>
          <a:lstStyle/>
          <a:p>
            <a:fld id="{733122C9-A0B9-462F-8757-0847AD287B63}" type="slidenum">
              <a:rPr lang="fr-FR" smtClean="0">
                <a:solidFill>
                  <a:schemeClr val="tx1"/>
                </a:solidFill>
              </a:rPr>
              <a:pPr/>
              <a:t>16</a:t>
            </a:fld>
            <a:endParaRPr lang="fr-FR" dirty="0">
              <a:solidFill>
                <a:schemeClr val="tx1"/>
              </a:solidFill>
            </a:endParaRPr>
          </a:p>
        </p:txBody>
      </p:sp>
      <p:sp>
        <p:nvSpPr>
          <p:cNvPr id="8" name="Rectangle à coins arrondis 7"/>
          <p:cNvSpPr/>
          <p:nvPr/>
        </p:nvSpPr>
        <p:spPr>
          <a:xfrm>
            <a:off x="4004187" y="86105"/>
            <a:ext cx="476086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Focus sur les vœux multiples</a:t>
            </a:r>
          </a:p>
        </p:txBody>
      </p:sp>
      <p:sp>
        <p:nvSpPr>
          <p:cNvPr id="4" name="Rectangle à coins arrondis 3"/>
          <p:cNvSpPr/>
          <p:nvPr/>
        </p:nvSpPr>
        <p:spPr>
          <a:xfrm>
            <a:off x="716823" y="4060553"/>
            <a:ext cx="7463232" cy="58036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400" dirty="0">
                <a:solidFill>
                  <a:srgbClr val="000091"/>
                </a:solidFill>
              </a:rPr>
              <a:t>À noter </a:t>
            </a:r>
            <a:r>
              <a:rPr lang="fr-FR" sz="1400" kern="0" dirty="0">
                <a:solidFill>
                  <a:srgbClr val="000091"/>
                </a:solidFill>
              </a:rPr>
              <a:t>: Il n’est possible de sélectionner que 5 vœux multiples maximum pour les filières IFSI et paramédicales.</a:t>
            </a:r>
          </a:p>
        </p:txBody>
      </p:sp>
    </p:spTree>
    <p:extLst>
      <p:ext uri="{BB962C8B-B14F-4D97-AF65-F5344CB8AC3E}">
        <p14:creationId xmlns:p14="http://schemas.microsoft.com/office/powerpoint/2010/main" val="7602386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0668" y="900000"/>
            <a:ext cx="8313331" cy="720000"/>
          </a:xfrm>
        </p:spPr>
        <p:txBody>
          <a:bodyPr/>
          <a:lstStyle/>
          <a:p>
            <a:r>
              <a:rPr lang="fr-FR" sz="2200" dirty="0"/>
              <a:t>Exemples de vœux multiples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17</a:t>
            </a:fld>
            <a:endParaRPr lang="fr-FR" dirty="0">
              <a:solidFill>
                <a:schemeClr val="tx1"/>
              </a:solidFill>
            </a:endParaRPr>
          </a:p>
        </p:txBody>
      </p:sp>
      <p:sp>
        <p:nvSpPr>
          <p:cNvPr id="8" name="Espace réservé du contenu 7"/>
          <p:cNvSpPr>
            <a:spLocks noGrp="1"/>
          </p:cNvSpPr>
          <p:nvPr>
            <p:ph sz="quarter" idx="4294967295"/>
          </p:nvPr>
        </p:nvSpPr>
        <p:spPr>
          <a:xfrm>
            <a:off x="470668" y="1372554"/>
            <a:ext cx="8294388" cy="2646313"/>
          </a:xfrm>
        </p:spPr>
        <p:txBody>
          <a:bodyPr/>
          <a:lstStyle/>
          <a:p>
            <a:pPr algn="just">
              <a:spcAft>
                <a:spcPts val="0"/>
              </a:spcAft>
              <a:defRPr/>
            </a:pPr>
            <a:r>
              <a:rPr lang="fr-FR" sz="1600" b="1" dirty="0"/>
              <a:t>Vous demandez un BTS « Métiers de la chimie » dans 7 établissements différents</a:t>
            </a:r>
            <a:endParaRPr lang="fr-FR" sz="800" b="1" dirty="0"/>
          </a:p>
          <a:p>
            <a:pPr algn="just">
              <a:spcAft>
                <a:spcPts val="0"/>
              </a:spcAft>
              <a:defRPr/>
            </a:pPr>
            <a:endParaRPr lang="fr-FR" sz="400" b="1" dirty="0"/>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(le BTS) et 7 sous-vœux (les établissements) qui sont décomptés dans la limite des 20 sous-vœux autorisés. </a:t>
            </a:r>
          </a:p>
          <a:p>
            <a:pPr algn="just">
              <a:spcAft>
                <a:spcPts val="0"/>
              </a:spcAft>
              <a:defRPr/>
            </a:pPr>
            <a:endParaRPr lang="fr-FR" sz="1600" dirty="0">
              <a:sym typeface="Wingdings" panose="05000000000000000000" pitchFamily="2" charset="2"/>
            </a:endParaRPr>
          </a:p>
          <a:p>
            <a:pPr algn="just" defTabSz="457200">
              <a:spcAft>
                <a:spcPts val="0"/>
              </a:spcAft>
              <a:defRPr/>
            </a:pPr>
            <a:r>
              <a:rPr lang="fr-FR" sz="1600" b="1" dirty="0"/>
              <a:t>Vous demandez 4 instituts du regroupement d’instituts de formation en soins infirmiers (IFSI) de l’Université Paris Saclay (qui propose 7 instituts en tout) :</a:t>
            </a:r>
            <a:endParaRPr lang="fr-FR" sz="1600" dirty="0">
              <a:sym typeface="Wingdings" panose="05000000000000000000" pitchFamily="2" charset="2"/>
            </a:endParaRPr>
          </a:p>
          <a:p>
            <a:pPr algn="just">
              <a:spcAft>
                <a:spcPts val="0"/>
              </a:spcAft>
              <a:defRPr/>
            </a:pPr>
            <a:endParaRPr lang="fr-FR" sz="400" dirty="0">
              <a:solidFill>
                <a:schemeClr val="tx1"/>
              </a:solidFill>
              <a:sym typeface="Wingdings" panose="05000000000000000000" pitchFamily="2" charset="2"/>
            </a:endParaRPr>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(le regroupement d’IFSI) et 4 sous-vœux (les instituts)</a:t>
            </a:r>
            <a:endParaRPr lang="fr-FR" sz="1600" b="1" dirty="0"/>
          </a:p>
          <a:p>
            <a:pPr marL="742950" lvl="1" indent="-285750" defTabSz="457200">
              <a:spcBef>
                <a:spcPts val="0"/>
              </a:spcBef>
              <a:spcAft>
                <a:spcPts val="0"/>
              </a:spcAft>
              <a:defRPr/>
            </a:pPr>
            <a:endParaRPr lang="fr-FR" sz="1600" dirty="0">
              <a:solidFill>
                <a:srgbClr val="0C5076"/>
              </a:solidFill>
            </a:endParaRPr>
          </a:p>
          <a:p>
            <a:pPr marL="742950" lvl="1" indent="-285750" defTabSz="457200">
              <a:spcBef>
                <a:spcPts val="0"/>
              </a:spcBef>
              <a:spcAft>
                <a:spcPts val="0"/>
              </a:spcAft>
              <a:defRPr/>
            </a:pPr>
            <a:endParaRPr lang="fr-FR" sz="1600" dirty="0">
              <a:solidFill>
                <a:srgbClr val="0C5076"/>
              </a:solidFill>
            </a:endParaRPr>
          </a:p>
        </p:txBody>
      </p:sp>
      <p:sp>
        <p:nvSpPr>
          <p:cNvPr id="3" name="Rectangle à coins arrondis 2"/>
          <p:cNvSpPr/>
          <p:nvPr/>
        </p:nvSpPr>
        <p:spPr>
          <a:xfrm>
            <a:off x="883912" y="3891955"/>
            <a:ext cx="7486842" cy="557316"/>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rgbClr val="000091"/>
                </a:solidFill>
              </a:rPr>
              <a:t>À noter </a:t>
            </a:r>
            <a:r>
              <a:rPr lang="fr-FR" sz="1600" kern="0" dirty="0">
                <a:solidFill>
                  <a:srgbClr val="000091"/>
                </a:solidFill>
              </a:rPr>
              <a:t>: un compteur de vœux dans </a:t>
            </a:r>
            <a:r>
              <a:rPr lang="fr-FR" sz="1600" kern="0" dirty="0" err="1">
                <a:solidFill>
                  <a:srgbClr val="000091"/>
                </a:solidFill>
              </a:rPr>
              <a:t>parcoursup</a:t>
            </a:r>
            <a:r>
              <a:rPr lang="fr-FR" sz="1600" kern="0" dirty="0">
                <a:solidFill>
                  <a:srgbClr val="000091"/>
                </a:solidFill>
              </a:rPr>
              <a:t> permet de suivre les vœux multiples et sous-vœux formulés.</a:t>
            </a:r>
          </a:p>
        </p:txBody>
      </p:sp>
      <p:sp>
        <p:nvSpPr>
          <p:cNvPr id="7" name="Rectangle à coins arrondis 6">
            <a:extLst>
              <a:ext uri="{FF2B5EF4-FFF2-40B4-BE49-F238E27FC236}">
                <a16:creationId xmlns:a16="http://schemas.microsoft.com/office/drawing/2014/main" id="{37CFD31C-2D2F-4A9E-AE51-A7C8C2E44E78}"/>
              </a:ext>
            </a:extLst>
          </p:cNvPr>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Focus sur les vœux multiples</a:t>
            </a:r>
          </a:p>
        </p:txBody>
      </p:sp>
    </p:spTree>
    <p:extLst>
      <p:ext uri="{BB962C8B-B14F-4D97-AF65-F5344CB8AC3E}">
        <p14:creationId xmlns:p14="http://schemas.microsoft.com/office/powerpoint/2010/main" val="6086892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275606"/>
            <a:ext cx="8299120" cy="3280966"/>
          </a:xfrm>
        </p:spPr>
        <p:txBody>
          <a:bodyPr/>
          <a:lstStyle/>
          <a:p>
            <a:pPr marL="0" lvl="1" indent="0">
              <a:buSzPct val="100000"/>
              <a:buNone/>
            </a:pPr>
            <a:r>
              <a:rPr lang="fr-FR" sz="1600" b="1" dirty="0">
                <a:solidFill>
                  <a:schemeClr val="bg1"/>
                </a:solidFill>
                <a:highlight>
                  <a:srgbClr val="0000FF"/>
                </a:highlight>
              </a:rPr>
              <a:t>Pour les formations sélectives</a:t>
            </a:r>
            <a:r>
              <a:rPr lang="fr-FR" sz="1600" b="1" dirty="0"/>
              <a:t> (BTS, BUT, IFSI, écoles, etc.) </a:t>
            </a:r>
            <a:r>
              <a:rPr lang="fr-FR" sz="1700" b="1" dirty="0"/>
              <a:t> </a:t>
            </a:r>
            <a:r>
              <a:rPr lang="fr-FR" sz="1700" dirty="0"/>
              <a:t> </a:t>
            </a:r>
            <a:endParaRPr lang="fr-FR" dirty="0"/>
          </a:p>
          <a:p>
            <a:pPr marL="177800" lvl="1" indent="-177800" algn="just">
              <a:lnSpc>
                <a:spcPct val="80000"/>
              </a:lnSpc>
              <a:buClr>
                <a:srgbClr val="EC130E"/>
              </a:buClr>
              <a:buSzPct val="100000"/>
              <a:buFont typeface="Lucida Grande"/>
              <a:buChar char="&gt;"/>
              <a:defRPr/>
            </a:pPr>
            <a:r>
              <a:rPr lang="fr-FR" sz="1400" b="1" u="sng" dirty="0">
                <a:solidFill>
                  <a:schemeClr val="tx1"/>
                </a:solidFill>
              </a:rPr>
              <a:t>Il n’y a pas de secteur géographique.</a:t>
            </a:r>
            <a:r>
              <a:rPr lang="fr-FR" sz="1400" b="1" dirty="0">
                <a:solidFill>
                  <a:schemeClr val="tx1"/>
                </a:solidFill>
              </a:rPr>
              <a:t>  </a:t>
            </a:r>
            <a:r>
              <a:rPr lang="fr-FR" sz="1400" dirty="0">
                <a:solidFill>
                  <a:schemeClr val="tx1"/>
                </a:solidFill>
              </a:rPr>
              <a:t>Les lycéens peuvent faire des vœux pour les formations qui les intéressent où qu’elles soient, dans leur académie ou en dehors.</a:t>
            </a:r>
            <a:r>
              <a:rPr lang="fr-FR" sz="1400" b="1" u="sng" dirty="0">
                <a:solidFill>
                  <a:schemeClr val="tx1"/>
                </a:solidFill>
              </a:rPr>
              <a:t> </a:t>
            </a:r>
            <a:endParaRPr lang="fr-FR" sz="1400" dirty="0">
              <a:solidFill>
                <a:schemeClr val="tx1"/>
              </a:solidFill>
            </a:endParaRPr>
          </a:p>
          <a:p>
            <a:pPr marL="0" lvl="1" indent="0">
              <a:lnSpc>
                <a:spcPct val="80000"/>
              </a:lnSpc>
              <a:buClr>
                <a:srgbClr val="EC130E"/>
              </a:buClr>
              <a:buSzPct val="100000"/>
              <a:buNone/>
              <a:defRPr/>
            </a:pPr>
            <a:r>
              <a:rPr lang="fr-FR" sz="1600" b="1" dirty="0">
                <a:solidFill>
                  <a:schemeClr val="bg1"/>
                </a:solidFill>
                <a:highlight>
                  <a:srgbClr val="0000FF"/>
                </a:highlight>
              </a:rPr>
              <a:t>Pour les formations non-sélectives</a:t>
            </a:r>
            <a:r>
              <a:rPr lang="fr-FR" sz="1600" b="1" dirty="0"/>
              <a:t> (licences, LPE, PPPE ou PASS)</a:t>
            </a:r>
            <a:r>
              <a:rPr lang="fr-FR" sz="1700" dirty="0"/>
              <a:t> </a:t>
            </a:r>
            <a:endParaRPr lang="fr-FR" sz="1700" dirty="0">
              <a:cs typeface="Arial"/>
            </a:endParaRPr>
          </a:p>
          <a:p>
            <a:pPr marL="177800" lvl="1" indent="-177800" algn="just">
              <a:lnSpc>
                <a:spcPct val="90000"/>
              </a:lnSpc>
              <a:buClr>
                <a:srgbClr val="EC130E"/>
              </a:buClr>
              <a:buSzPct val="100000"/>
              <a:buFont typeface="Lucida Grande"/>
              <a:buChar char="&gt;"/>
              <a:defRPr/>
            </a:pPr>
            <a:r>
              <a:rPr lang="fr-FR" sz="1400" dirty="0">
                <a:solidFill>
                  <a:schemeClr val="tx1"/>
                </a:solidFill>
              </a:rPr>
              <a:t>Les lycéens peuvent faire des vœux pour les formations qui les intéressent dans leur académie ou en dehors. Lorsque la licence, la LPE, le PPPE ou le PASS est très demandé, </a:t>
            </a:r>
            <a:r>
              <a:rPr lang="fr-FR" sz="1400" b="1" dirty="0">
                <a:solidFill>
                  <a:schemeClr val="tx1"/>
                </a:solidFill>
              </a:rPr>
              <a:t>une priorité au secteur géographique (généralement l’académie) s’applique : </a:t>
            </a:r>
            <a:r>
              <a:rPr lang="fr-FR" sz="1400" dirty="0">
                <a:solidFill>
                  <a:schemeClr val="tx1"/>
                </a:solidFill>
              </a:rPr>
              <a:t>un pourcentage maximum de candidats résidant en dehors du secteur géographique est alors fixé par le recteur. </a:t>
            </a:r>
          </a:p>
          <a:p>
            <a:pPr marL="177800" lvl="1" indent="-177800" algn="just">
              <a:lnSpc>
                <a:spcPct val="90000"/>
              </a:lnSpc>
              <a:buClr>
                <a:srgbClr val="EC130E"/>
              </a:buClr>
              <a:buSzPct val="100000"/>
              <a:buFont typeface="Lucida Grande"/>
              <a:buChar char="&gt;"/>
              <a:defRPr/>
            </a:pPr>
            <a:r>
              <a:rPr lang="fr-FR" sz="1400" dirty="0">
                <a:solidFill>
                  <a:schemeClr val="tx1"/>
                </a:solidFill>
              </a:rPr>
              <a:t>L’appartenance ou non au secteur est </a:t>
            </a:r>
            <a:r>
              <a:rPr lang="fr-FR" sz="1400" b="1" dirty="0">
                <a:solidFill>
                  <a:srgbClr val="0000FF"/>
                </a:solidFill>
              </a:rPr>
              <a:t>affichée aux candidats</a:t>
            </a:r>
            <a:r>
              <a:rPr lang="fr-FR" sz="1400" dirty="0">
                <a:solidFill>
                  <a:schemeClr val="tx1"/>
                </a:solidFill>
              </a:rPr>
              <a:t>. Les pourcentages fixés par les recteurs seront affichés sur Parcoursup avant le début de la phase d’admission. </a:t>
            </a:r>
          </a:p>
          <a:p>
            <a:pPr marL="0" lvl="1" indent="0">
              <a:buSzPct val="100000"/>
              <a:buNone/>
              <a:defRPr/>
            </a:pPr>
            <a:r>
              <a:rPr lang="fr-FR" sz="900" dirty="0"/>
              <a:t>          </a:t>
            </a:r>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18</a:t>
            </a:fld>
            <a:endParaRPr lang="fr-FR" dirty="0">
              <a:solidFill>
                <a:schemeClr val="tx1"/>
              </a:solidFill>
            </a:endParaRPr>
          </a:p>
        </p:txBody>
      </p:sp>
      <p:sp>
        <p:nvSpPr>
          <p:cNvPr id="9" name="Rectangle à coins arrondis 6">
            <a:extLst>
              <a:ext uri="{FF2B5EF4-FFF2-40B4-BE49-F238E27FC236}">
                <a16:creationId xmlns:a16="http://schemas.microsoft.com/office/drawing/2014/main" id="{5F489E9A-36B8-424A-9894-FF3A1C924BE4}"/>
              </a:ext>
            </a:extLst>
          </p:cNvPr>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accessibles sur l’ensemble du territoire Quelle priorité géographique sur Parcoursup ? </a:t>
            </a:r>
          </a:p>
        </p:txBody>
      </p:sp>
    </p:spTree>
    <p:extLst>
      <p:ext uri="{BB962C8B-B14F-4D97-AF65-F5344CB8AC3E}">
        <p14:creationId xmlns:p14="http://schemas.microsoft.com/office/powerpoint/2010/main" val="822226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5299" y="1010613"/>
            <a:ext cx="8269757"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423454" y="1630181"/>
            <a:ext cx="8198312" cy="3513319"/>
          </a:xfrm>
        </p:spPr>
        <p:txBody>
          <a:bodyPr/>
          <a:lstStyle/>
          <a:p>
            <a:pPr marL="0" lvl="1" indent="0">
              <a:spcBef>
                <a:spcPts val="0"/>
              </a:spcBef>
              <a:spcAft>
                <a:spcPts val="0"/>
              </a:spcAft>
              <a:buNone/>
              <a:defRPr/>
            </a:pPr>
            <a:endParaRPr lang="fr-FR" sz="1600" dirty="0">
              <a:solidFill>
                <a:srgbClr val="0C5076"/>
              </a:solidFill>
            </a:endParaRP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Jusqu’à 10 vœux en apprentissage</a:t>
            </a:r>
            <a:r>
              <a:rPr lang="fr-FR" sz="1400" dirty="0">
                <a:solidFill>
                  <a:schemeClr val="tx1"/>
                </a:solidFill>
              </a:rPr>
              <a:t>, en plus des 10 autres vœux autorisés</a:t>
            </a: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Pas de date limite pour formuler des vœux en apprentissage</a:t>
            </a:r>
            <a:r>
              <a:rPr lang="fr-FR" sz="1400" b="1" dirty="0"/>
              <a:t> </a:t>
            </a:r>
            <a:r>
              <a:rPr lang="fr-FR" sz="1400" dirty="0">
                <a:solidFill>
                  <a:schemeClr val="tx1"/>
                </a:solidFill>
              </a:rPr>
              <a:t>(pour la majorité des formations en apprentissage)</a:t>
            </a: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Une rubrique spécifique dans votre dossier pour vos vœux en apprentissage</a:t>
            </a: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La formulation de vœu doit s’accompagner de la recherche d’un employeur (certains centres aident les étudiants)</a:t>
            </a:r>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19</a:t>
            </a:fld>
            <a:endParaRPr lang="fr-FR" dirty="0"/>
          </a:p>
        </p:txBody>
      </p:sp>
      <p:sp>
        <p:nvSpPr>
          <p:cNvPr id="7" name="Rectangle à coins arrondis 6"/>
          <p:cNvSpPr/>
          <p:nvPr/>
        </p:nvSpPr>
        <p:spPr>
          <a:xfrm>
            <a:off x="4170557" y="86105"/>
            <a:ext cx="459450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pour des formations en apprentissage</a:t>
            </a:r>
          </a:p>
        </p:txBody>
      </p:sp>
    </p:spTree>
    <p:extLst>
      <p:ext uri="{BB962C8B-B14F-4D97-AF65-F5344CB8AC3E}">
        <p14:creationId xmlns:p14="http://schemas.microsoft.com/office/powerpoint/2010/main" val="396319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960440"/>
          </a:xfrm>
          <a:noFill/>
        </p:spPr>
        <p:txBody>
          <a:bodyPr>
            <a:noAutofit/>
          </a:bodyPr>
          <a:lstStyle/>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1 seule procédure, 1 seul dossier, 1 seul calendrier</a:t>
            </a:r>
            <a:endParaRPr lang="fr-FR" sz="1400" dirty="0">
              <a:solidFill>
                <a:schemeClr val="accent1"/>
              </a:solidFill>
            </a:endParaRPr>
          </a:p>
          <a:p>
            <a:pPr algn="just" defTabSz="457200">
              <a:lnSpc>
                <a:spcPct val="110000"/>
              </a:lnSpc>
              <a:spcBef>
                <a:spcPct val="20000"/>
              </a:spcBef>
              <a:spcAft>
                <a:spcPts val="0"/>
              </a:spcAft>
              <a:buClr>
                <a:schemeClr val="tx2"/>
              </a:buClr>
              <a:buSzPct val="100000"/>
              <a:tabLst>
                <a:tab pos="182563" algn="l"/>
              </a:tabLst>
            </a:pPr>
            <a:endParaRPr lang="fr-FR" sz="800" dirty="0">
              <a:solidFill>
                <a:schemeClr val="accent1"/>
              </a:solidFill>
            </a:endParaRPr>
          </a:p>
          <a:p>
            <a:pPr algn="just" defTabSz="457200">
              <a:lnSpc>
                <a:spcPct val="12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Une offre de formation riche et diversifiée</a:t>
            </a:r>
            <a:r>
              <a:rPr lang="fr-FR" sz="1400" dirty="0">
                <a:solidFill>
                  <a:schemeClr val="accent1"/>
                </a:solidFill>
              </a:rPr>
              <a:t> : </a:t>
            </a:r>
            <a:r>
              <a:rPr lang="fr-FR" sz="1400" b="1" dirty="0">
                <a:solidFill>
                  <a:schemeClr val="accent1"/>
                </a:solidFill>
              </a:rPr>
              <a:t>25 000 formations </a:t>
            </a:r>
            <a:r>
              <a:rPr lang="fr-FR" sz="1400" dirty="0">
                <a:solidFill>
                  <a:schemeClr val="accent1"/>
                </a:solidFill>
              </a:rPr>
              <a:t>proposant principalement des diplômes nationaux ou d’établissement validés par l’État, </a:t>
            </a:r>
            <a:r>
              <a:rPr lang="fr-FR" sz="1400" b="1" dirty="0">
                <a:solidFill>
                  <a:schemeClr val="accent1"/>
                </a:solidFill>
              </a:rPr>
              <a:t>sous statut étudiant et en apprentissage</a:t>
            </a:r>
            <a:endParaRPr lang="fr-FR" sz="1400" dirty="0">
              <a:solidFill>
                <a:schemeClr val="accent1"/>
              </a:solidFill>
            </a:endParaRPr>
          </a:p>
          <a:p>
            <a:pPr algn="just" defTabSz="457200">
              <a:lnSpc>
                <a:spcPct val="110000"/>
              </a:lnSpc>
              <a:spcBef>
                <a:spcPct val="20000"/>
              </a:spcBef>
              <a:spcAft>
                <a:spcPts val="0"/>
              </a:spcAft>
              <a:buClr>
                <a:schemeClr val="tx2"/>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Un cadre de présentation des formations unique</a:t>
            </a:r>
            <a:r>
              <a:rPr lang="fr-FR" sz="1400" dirty="0">
                <a:solidFill>
                  <a:schemeClr val="accent1"/>
                </a:solidFill>
              </a:rPr>
              <a:t> permettant de voir rapidement les informations essentielles, de connaitre les critères d’examen et les chiffres clés de la session précédente</a:t>
            </a:r>
          </a:p>
          <a:p>
            <a:pPr algn="just" defTabSz="457200">
              <a:lnSpc>
                <a:spcPct val="110000"/>
              </a:lnSpc>
              <a:spcBef>
                <a:spcPct val="20000"/>
              </a:spcBef>
              <a:spcAft>
                <a:spcPts val="0"/>
              </a:spcAft>
              <a:buClr>
                <a:srgbClr val="FF0000"/>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 accompagnement tout au long de la procédure </a:t>
            </a:r>
          </a:p>
          <a:p>
            <a:pPr algn="just" defTabSz="457200">
              <a:lnSpc>
                <a:spcPct val="110000"/>
              </a:lnSpc>
              <a:spcBef>
                <a:spcPct val="20000"/>
              </a:spcBef>
              <a:spcAft>
                <a:spcPts val="0"/>
              </a:spcAft>
              <a:buClr>
                <a:srgbClr val="FF0000"/>
              </a:buClr>
              <a:buSzPct val="100000"/>
              <a:tabLst>
                <a:tab pos="182563" algn="l"/>
              </a:tabLst>
            </a:pPr>
            <a:r>
              <a:rPr lang="fr-FR" sz="1400" dirty="0">
                <a:solidFill>
                  <a:schemeClr val="accent1"/>
                </a:solidFill>
              </a:rPr>
              <a:t>Vous </a:t>
            </a:r>
            <a:r>
              <a:rPr lang="fr-FR" sz="1400" b="1" dirty="0">
                <a:solidFill>
                  <a:schemeClr val="accent1"/>
                </a:solidFill>
              </a:rPr>
              <a:t>n’êtes pas seuls pour réfléchir et faire vos choix : </a:t>
            </a:r>
            <a:r>
              <a:rPr lang="fr-FR" sz="1400" dirty="0">
                <a:solidFill>
                  <a:schemeClr val="accent1"/>
                </a:solidFill>
              </a:rPr>
              <a:t>vous êtes accompagnés au lycée, en ligne via les professionnels de la plateforme, via le numéro vert et sur les réseaux sociaux Parcoursup</a:t>
            </a:r>
          </a:p>
          <a:p>
            <a:pPr algn="just" defTabSz="457200">
              <a:spcBef>
                <a:spcPct val="20000"/>
              </a:spcBef>
              <a:spcAft>
                <a:spcPts val="0"/>
              </a:spcAft>
              <a:buClr>
                <a:schemeClr val="tx2"/>
              </a:buClr>
              <a:buSzPct val="100000"/>
            </a:pPr>
            <a:r>
              <a:rPr lang="fr-FR" sz="1400" dirty="0">
                <a:solidFill>
                  <a:schemeClr val="accent1"/>
                </a:solidFill>
              </a:rPr>
              <a:t>Des </a:t>
            </a:r>
            <a:r>
              <a:rPr lang="fr-FR" sz="1400" b="1" dirty="0">
                <a:solidFill>
                  <a:schemeClr val="accent1"/>
                </a:solidFill>
              </a:rPr>
              <a:t>conseils et des outils pour comprendre </a:t>
            </a:r>
            <a:r>
              <a:rPr lang="fr-FR" sz="1400" dirty="0">
                <a:solidFill>
                  <a:schemeClr val="accent1"/>
                </a:solidFill>
              </a:rPr>
              <a:t>: des quiz, vidéos, un comparateur des formations, un simulateur pour évaluer ses possibilités d’admission, un site d’entrainement à la phase d’admission </a:t>
            </a:r>
            <a:endParaRPr lang="fr-FR" sz="1400" dirty="0">
              <a:solidFill>
                <a:schemeClr val="accent1"/>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21/01/2026</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467544" y="1004431"/>
            <a:ext cx="3600402" cy="3744417"/>
          </a:xfrm>
        </p:spPr>
        <p:txBody>
          <a:bodyPr>
            <a:noAutofit/>
          </a:bodyPr>
          <a:lstStyle/>
          <a:p>
            <a:pPr marL="285750" indent="-285750" algn="l" defTabSz="457200">
              <a:spcBef>
                <a:spcPct val="20000"/>
              </a:spcBef>
              <a:buClr>
                <a:schemeClr val="tx2"/>
              </a:buClr>
              <a:buSzPct val="100000"/>
              <a:buFont typeface="Wingdings" panose="05000000000000000000" pitchFamily="2" charset="2"/>
              <a:buChar char="§"/>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285750" lvl="0" indent="-285750" algn="l" defTabSz="457200">
              <a:spcBef>
                <a:spcPct val="20000"/>
              </a:spcBef>
              <a:buClr>
                <a:schemeClr val="tx2"/>
              </a:buClr>
              <a:buSzPct val="100000"/>
              <a:buFont typeface="Wingdings" panose="05000000000000000000" pitchFamily="2" charset="2"/>
              <a:buChar char="§"/>
              <a:defRPr/>
            </a:pPr>
            <a:endParaRPr lang="fr-FR" sz="1400" b="1" dirty="0">
              <a:solidFill>
                <a:schemeClr val="bg1"/>
              </a:solidFill>
              <a:highlight>
                <a:srgbClr val="0000FF"/>
              </a:highlight>
            </a:endParaRPr>
          </a:p>
          <a:p>
            <a:pPr marL="285750" lvl="0" indent="-285750" algn="l" defTabSz="457200">
              <a:spcBef>
                <a:spcPct val="20000"/>
              </a:spcBef>
              <a:buClr>
                <a:schemeClr val="tx2"/>
              </a:buClr>
              <a:buSzPct val="100000"/>
              <a:buFont typeface="Wingdings" panose="05000000000000000000" pitchFamily="2" charset="2"/>
              <a:buChar char="§"/>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285750" lvl="0" indent="-285750" algn="l" defTabSz="457200">
              <a:spcBef>
                <a:spcPct val="20000"/>
              </a:spcBef>
              <a:spcAft>
                <a:spcPts val="0"/>
              </a:spcAft>
              <a:buClr>
                <a:schemeClr val="tx2"/>
              </a:buClr>
              <a:buSzPct val="100000"/>
              <a:buFont typeface="Wingdings" panose="05000000000000000000" pitchFamily="2" charset="2"/>
              <a:buChar char="§"/>
              <a:defRPr/>
            </a:pPr>
            <a:endParaRPr lang="fr-FR" sz="1400" b="0" dirty="0">
              <a:solidFill>
                <a:schemeClr val="accent1"/>
              </a:solidFill>
            </a:endParaRPr>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285750" indent="-285750" algn="l" defTabSz="457200">
              <a:spcBef>
                <a:spcPct val="20000"/>
              </a:spcBef>
              <a:spcAft>
                <a:spcPts val="0"/>
              </a:spcAft>
              <a:buClr>
                <a:schemeClr val="tx2"/>
              </a:buClr>
              <a:buSzPct val="100000"/>
              <a:buFont typeface="Wingdings" panose="05000000000000000000" pitchFamily="2" charset="2"/>
              <a:buChar char="§"/>
              <a:defRPr/>
            </a:pPr>
            <a:endParaRPr lang="fr-FR" sz="1400" dirty="0"/>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(une appréciation par vœu après le conseil de classe du trimestre 2)</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31328" y="1004431"/>
            <a:ext cx="4545128" cy="3744416"/>
          </a:xfrm>
        </p:spPr>
        <p:txBody>
          <a:bodyPr>
            <a:noAutofit/>
          </a:bodyPr>
          <a:lstStyle/>
          <a:p>
            <a:pPr marL="285750" indent="-285750" defTabSz="457189">
              <a:spcBef>
                <a:spcPct val="20000"/>
              </a:spcBef>
              <a:spcAft>
                <a:spcPts val="0"/>
              </a:spcAft>
              <a:buClr>
                <a:schemeClr val="tx2"/>
              </a:buClr>
              <a:buSzPct val="100000"/>
              <a:buFont typeface="Wingdings" panose="05000000000000000000" pitchFamily="2" charset="2"/>
              <a:buChar char="§"/>
              <a:defRPr/>
            </a:pPr>
            <a:r>
              <a:rPr lang="fr-FR" sz="1400" b="1" dirty="0">
                <a:solidFill>
                  <a:schemeClr val="bg1"/>
                </a:solidFill>
                <a:highlight>
                  <a:srgbClr val="0000FF"/>
                </a:highlight>
              </a:rPr>
              <a:t>Les bulletins scolaires et notes du baccalauréat : </a:t>
            </a:r>
          </a:p>
          <a:p>
            <a:pPr lvl="1">
              <a:buClr>
                <a:schemeClr val="tx2"/>
              </a:buClr>
            </a:pPr>
            <a:r>
              <a:rPr lang="fr-FR" sz="1400" b="1" dirty="0">
                <a:solidFill>
                  <a:schemeClr val="accent1"/>
                </a:solidFill>
              </a:rPr>
              <a:t> 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lvl="1">
              <a:spcAft>
                <a:spcPts val="1200"/>
              </a:spcAft>
              <a:buClr>
                <a:schemeClr val="tx2"/>
              </a:buClr>
            </a:pPr>
            <a:r>
              <a:rPr lang="fr-FR" sz="1400" b="1" dirty="0">
                <a:solidFill>
                  <a:schemeClr val="accent1"/>
                </a:solidFill>
              </a:rPr>
              <a:t> 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chemeClr val="tx2"/>
              </a:buClr>
              <a:buSzPct val="100000"/>
              <a:buFont typeface="Wingdings" panose="05000000000000000000" pitchFamily="2" charset="2"/>
              <a:buChar char="§"/>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Participation aux cordées de la réussite (dispo)</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21</a:t>
            </a:fld>
            <a:endParaRPr lang="fr-FR"/>
          </a:p>
        </p:txBody>
      </p:sp>
      <p:sp>
        <p:nvSpPr>
          <p:cNvPr id="6" name="ZoneTexte 5"/>
          <p:cNvSpPr txBox="1"/>
          <p:nvPr/>
        </p:nvSpPr>
        <p:spPr>
          <a:xfrm>
            <a:off x="3570312" y="10994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89504"/>
            <a:ext cx="8424000" cy="447614"/>
          </a:xfrm>
        </p:spPr>
        <p:txBody>
          <a:bodyPr/>
          <a:lstStyle/>
          <a:p>
            <a:r>
              <a:rPr lang="fr-FR" sz="2200" dirty="0"/>
              <a:t>Finaliser son dossier et confirmer ses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600" b="1" dirty="0"/>
              <a:t>Pour que les vœux saisis deviennent définitifs sur Parcoursup, les candidats doivent obligatoirement :</a:t>
            </a:r>
            <a:endParaRPr lang="fr-FR" sz="1600" dirty="0"/>
          </a:p>
          <a:p>
            <a:pPr marL="342900" lvl="0" indent="-342900" defTabSz="457200">
              <a:spcBef>
                <a:spcPct val="20000"/>
              </a:spcBef>
              <a:spcAft>
                <a:spcPts val="0"/>
              </a:spcAft>
              <a:buClr>
                <a:srgbClr val="FF0000"/>
              </a:buClr>
              <a:buSzPct val="100000"/>
              <a:buFont typeface="Wingdings" panose="05000000000000000000" pitchFamily="2" charset="2"/>
              <a:buChar char="q"/>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rubrique « autres projets »</a:t>
            </a: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Lettre de motivation par vœu </a:t>
            </a:r>
            <a:r>
              <a:rPr lang="fr-FR" sz="1400" b="1" dirty="0">
                <a:solidFill>
                  <a:schemeClr val="tx1"/>
                </a:solidFill>
              </a:rPr>
              <a:t>uniquement lorsque la formation l’a demandée</a:t>
            </a:r>
            <a:endParaRPr lang="fr-FR" sz="1400" b="1"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pièces complémentaires demandées par certaines formations</a:t>
            </a:r>
            <a:endParaRPr lang="fr-FR" sz="14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rubrique « activités et centres d’intérêt » (facultative)</a:t>
            </a:r>
            <a:endParaRPr lang="fr-FR" sz="1400" dirty="0">
              <a:solidFill>
                <a:schemeClr val="tx1"/>
              </a:solidFill>
              <a:cs typeface="Arial"/>
            </a:endParaRPr>
          </a:p>
          <a:p>
            <a:pPr marL="342900" lvl="0" indent="-342900" defTabSz="457200">
              <a:spcBef>
                <a:spcPct val="20000"/>
              </a:spcBef>
              <a:spcAft>
                <a:spcPts val="0"/>
              </a:spcAft>
              <a:buClr>
                <a:srgbClr val="FF0000"/>
              </a:buClr>
              <a:buSzPct val="100000"/>
              <a:buFont typeface="Wingdings" panose="05000000000000000000" pitchFamily="2" charset="2"/>
              <a:buChar char="q"/>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22</a:t>
            </a:fld>
            <a:endParaRPr lang="fr-FR" dirty="0">
              <a:solidFill>
                <a:schemeClr val="tx1"/>
              </a:solidFill>
            </a:endParaRPr>
          </a:p>
        </p:txBody>
      </p:sp>
      <p:sp>
        <p:nvSpPr>
          <p:cNvPr id="7" name="Rectangle à coins arrondis 6"/>
          <p:cNvSpPr/>
          <p:nvPr/>
        </p:nvSpPr>
        <p:spPr>
          <a:xfrm>
            <a:off x="1174750" y="3705969"/>
            <a:ext cx="6907481" cy="720080"/>
          </a:xfrm>
          <a:prstGeom prst="roundRect">
            <a:avLst/>
          </a:prstGeom>
          <a:solidFill>
            <a:srgbClr val="FFC0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1er avril 2026 (23h59 -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4018935" y="86105"/>
            <a:ext cx="474612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Finaliser son dossier et confirmer ses vœux jusqu’au 1er avril 2026 inclus</a:t>
            </a:r>
          </a:p>
        </p:txBody>
      </p:sp>
    </p:spTree>
    <p:extLst>
      <p:ext uri="{BB962C8B-B14F-4D97-AF65-F5344CB8AC3E}">
        <p14:creationId xmlns:p14="http://schemas.microsoft.com/office/powerpoint/2010/main" val="3348360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23</a:t>
            </a:fld>
            <a:endParaRPr lang="fr-FR" dirty="0">
              <a:solidFill>
                <a:schemeClr val="tx1"/>
              </a:solidFill>
            </a:endParaRPr>
          </a:p>
        </p:txBody>
      </p:sp>
      <p:sp>
        <p:nvSpPr>
          <p:cNvPr id="2" name="Titre 1"/>
          <p:cNvSpPr>
            <a:spLocks noGrp="1"/>
          </p:cNvSpPr>
          <p:nvPr>
            <p:ph type="title"/>
          </p:nvPr>
        </p:nvSpPr>
        <p:spPr>
          <a:xfrm>
            <a:off x="359999" y="900000"/>
            <a:ext cx="8424000" cy="720000"/>
          </a:xfrm>
        </p:spPr>
        <p:txBody>
          <a:bodyPr/>
          <a:lstStyle/>
          <a:p>
            <a:r>
              <a:rPr lang="fr-FR" sz="2200" dirty="0"/>
              <a:t>La lettre de motivation</a:t>
            </a:r>
          </a:p>
        </p:txBody>
      </p:sp>
      <p:sp>
        <p:nvSpPr>
          <p:cNvPr id="3" name="Espace réservé du contenu 2"/>
          <p:cNvSpPr>
            <a:spLocks noGrp="1"/>
          </p:cNvSpPr>
          <p:nvPr>
            <p:ph sz="quarter" idx="14"/>
          </p:nvPr>
        </p:nvSpPr>
        <p:spPr>
          <a:xfrm>
            <a:off x="359997" y="1347614"/>
            <a:ext cx="8514179" cy="3240360"/>
          </a:xfrm>
        </p:spPr>
        <p:txBody>
          <a:bodyPr/>
          <a:lstStyle/>
          <a:p>
            <a:pPr>
              <a:defRPr/>
            </a:pPr>
            <a:r>
              <a:rPr lang="fr-FR" sz="1600" b="1" dirty="0"/>
              <a:t>La lettre de motivation n’est obligatoire </a:t>
            </a:r>
            <a:r>
              <a:rPr lang="fr-FR" sz="1600" b="1" u="sng" dirty="0"/>
              <a:t>que si elle est demandée par la formation</a:t>
            </a:r>
            <a:endParaRPr lang="fr-FR" sz="500" b="1" u="sng" dirty="0">
              <a:solidFill>
                <a:srgbClr val="F28E65"/>
              </a:solidFill>
            </a:endParaRPr>
          </a:p>
          <a:p>
            <a:pPr marL="285750" indent="-285750">
              <a:buClr>
                <a:srgbClr val="EC130E"/>
              </a:buClr>
              <a:buFont typeface="Arial" panose="020B0604020202020204" pitchFamily="34" charset="0"/>
              <a:buChar char="•"/>
              <a:defRPr/>
            </a:pPr>
            <a:r>
              <a:rPr lang="fr-FR" sz="1400" b="1" dirty="0">
                <a:solidFill>
                  <a:schemeClr val="bg1"/>
                </a:solidFill>
                <a:highlight>
                  <a:srgbClr val="0000FF"/>
                </a:highlight>
              </a:rPr>
              <a:t>Elle sert à expliciter la motivation du candidat, sa connaissance et sa compréhension de la formation demandée et son intérêt pour celle-ci</a:t>
            </a:r>
            <a:r>
              <a:rPr lang="fr-FR" sz="1400" b="1" dirty="0"/>
              <a:t>. </a:t>
            </a:r>
            <a:r>
              <a:rPr lang="fr-FR" sz="1400" dirty="0">
                <a:solidFill>
                  <a:schemeClr val="tx1"/>
                </a:solidFill>
              </a:rPr>
              <a:t>Il ne s’agit pas d’un exercice de rhétorique ou une dissertation mais d’illustrer avec vos propres mots en 1500 caractères ce qui vous conduit à candidater. Une aide à la rédaction est jointe dans votre dossier.  </a:t>
            </a:r>
          </a:p>
          <a:p>
            <a:pPr>
              <a:defRPr/>
            </a:pPr>
            <a:endParaRPr lang="fr-FR" sz="500" dirty="0"/>
          </a:p>
          <a:p>
            <a:pPr marL="285750" indent="-285750">
              <a:buFont typeface="Arial" panose="020B0604020202020204" pitchFamily="34" charset="0"/>
              <a:buChar char="•"/>
              <a:defRPr/>
            </a:pPr>
            <a:r>
              <a:rPr lang="fr-FR" sz="1400" b="1" dirty="0">
                <a:solidFill>
                  <a:schemeClr val="bg1"/>
                </a:solidFill>
                <a:highlight>
                  <a:srgbClr val="0000FF"/>
                </a:highlight>
              </a:rPr>
              <a:t>La lettre de motivation</a:t>
            </a:r>
            <a:r>
              <a:rPr lang="fr-FR" sz="1400" dirty="0">
                <a:solidFill>
                  <a:schemeClr val="tx1"/>
                </a:solidFill>
              </a:rPr>
              <a:t> est personnelle. Renseignez-la, soignez l’orthographe et le style, évitez les copier-coller ou les emprunts de formules toutes faites : cela se voit et ne plaidera pas pour votre dossier. </a:t>
            </a:r>
            <a:r>
              <a:rPr lang="fr-FR" sz="1400" b="1" dirty="0">
                <a:solidFill>
                  <a:srgbClr val="FF0000"/>
                </a:solidFill>
              </a:rPr>
              <a:t>Attention aux lettres de motivation </a:t>
            </a:r>
            <a:r>
              <a:rPr lang="fr-FR" sz="1400" b="1" dirty="0" err="1">
                <a:solidFill>
                  <a:srgbClr val="FF0000"/>
                </a:solidFill>
              </a:rPr>
              <a:t>ChatGPT</a:t>
            </a:r>
            <a:r>
              <a:rPr lang="fr-FR" sz="1400" b="1" dirty="0">
                <a:solidFill>
                  <a:srgbClr val="FF0000"/>
                </a:solidFill>
              </a:rPr>
              <a:t> !</a:t>
            </a:r>
          </a:p>
          <a:p>
            <a:pPr>
              <a:buFontTx/>
              <a:buChar char="-"/>
              <a:defRPr/>
            </a:pPr>
            <a:endParaRPr lang="fr-FR" sz="1100" b="1" dirty="0"/>
          </a:p>
        </p:txBody>
      </p:sp>
      <p:sp>
        <p:nvSpPr>
          <p:cNvPr id="7" name="Rectangle à coins arrondis 6"/>
          <p:cNvSpPr/>
          <p:nvPr/>
        </p:nvSpPr>
        <p:spPr>
          <a:xfrm>
            <a:off x="359997" y="3460149"/>
            <a:ext cx="8514179" cy="1225588"/>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just"/>
            <a:r>
              <a:rPr lang="fr-FR" sz="1100" b="1" dirty="0">
                <a:solidFill>
                  <a:srgbClr val="000091"/>
                </a:solidFill>
              </a:rPr>
              <a:t>À noter : </a:t>
            </a:r>
            <a:r>
              <a:rPr lang="fr-FR" sz="1100" dirty="0">
                <a:solidFill>
                  <a:srgbClr val="000091"/>
                </a:solidFill>
              </a:rPr>
              <a:t>pour les candidatures à des formations en soins infirmiers (IFSI), la motivation des candidats constitue un aspect très important  pour les responsables d’IFSI. Dans votre dossier, les IFSI ont indiqué ce qui est attendu et vous avez davantage d’espace pour expliciter votre compréhension de la formation, du métier et votre intérêt pour cette candidature</a:t>
            </a:r>
          </a:p>
          <a:p>
            <a:pPr algn="just"/>
            <a:endParaRPr lang="fr-FR" sz="1100" dirty="0">
              <a:solidFill>
                <a:srgbClr val="000091"/>
              </a:solidFill>
            </a:endParaRPr>
          </a:p>
          <a:p>
            <a:pPr algn="just"/>
            <a:r>
              <a:rPr lang="fr-FR" sz="1100" b="1" dirty="0">
                <a:solidFill>
                  <a:srgbClr val="000091"/>
                </a:solidFill>
              </a:rPr>
              <a:t>Nouveauté 2026 : </a:t>
            </a:r>
            <a:r>
              <a:rPr lang="fr-FR" sz="1100" dirty="0">
                <a:solidFill>
                  <a:srgbClr val="000091"/>
                </a:solidFill>
              </a:rPr>
              <a:t>les formations vous précisent comment sont utilisés les lettres de motivation : lecture systématique / utilisation non systématique, pour départager des candidatures, pour conforter l’analyse d’un dossier</a:t>
            </a:r>
          </a:p>
        </p:txBody>
      </p:sp>
      <p:sp>
        <p:nvSpPr>
          <p:cNvPr id="9" name="Rectangle à coins arrondis 8"/>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597701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584200" y="915566"/>
            <a:ext cx="8208631" cy="3788052"/>
          </a:xfrm>
        </p:spPr>
        <p:txBody>
          <a:bodyPr/>
          <a:lstStyle/>
          <a:p>
            <a:pPr lvl="0" algn="just"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400" dirty="0">
                <a:solidFill>
                  <a:schemeClr val="tx1"/>
                </a:solidFill>
              </a:rPr>
              <a:t>possibilité de suspendre temporairement une formation afin d’acquérir une expérience utile pour son projet de formation (partir à l’étranger, réaliser un projet associatif, entrepreneurial etc…)</a:t>
            </a:r>
          </a:p>
          <a:p>
            <a:pPr lvl="0" algn="just" defTabSz="457200">
              <a:spcBef>
                <a:spcPct val="20000"/>
              </a:spcBef>
              <a:spcAft>
                <a:spcPts val="0"/>
              </a:spcAft>
              <a:buClr>
                <a:srgbClr val="FF0000"/>
              </a:buClr>
              <a:buSzPct val="100000"/>
            </a:pPr>
            <a:endParaRPr lang="fr-FR" sz="800" dirty="0">
              <a:solidFill>
                <a:schemeClr val="tx1"/>
              </a:solidFill>
            </a:endParaRPr>
          </a:p>
          <a:p>
            <a:pPr algn="just" defTabSz="457200">
              <a:spcBef>
                <a:spcPct val="20000"/>
              </a:spcBef>
              <a:spcAft>
                <a:spcPts val="0"/>
              </a:spcAft>
              <a:buClr>
                <a:srgbClr val="FF0000"/>
              </a:buClr>
              <a:buSzPct val="100000"/>
            </a:pPr>
            <a:r>
              <a:rPr lang="fr-FR" sz="1400" b="1" u="sng" dirty="0">
                <a:solidFill>
                  <a:srgbClr val="FF0000"/>
                </a:solidFill>
              </a:rPr>
              <a:t>Nouveauté 2026 : </a:t>
            </a:r>
            <a:r>
              <a:rPr lang="fr-FR" sz="1400" b="1" dirty="0">
                <a:solidFill>
                  <a:srgbClr val="FF0000"/>
                </a:solidFill>
              </a:rPr>
              <a:t>le service national prend la forme d’une césure pour ceux qui poursuivent des études supérieures. Attention, </a:t>
            </a:r>
            <a:r>
              <a:rPr lang="fr-FR" sz="1400" b="1" u="sng" dirty="0">
                <a:solidFill>
                  <a:srgbClr val="FF0000"/>
                </a:solidFill>
              </a:rPr>
              <a:t>la candidature au SNV se fait d’abord auprès des Armées</a:t>
            </a:r>
            <a:endParaRPr lang="fr-FR" sz="1400" b="1" u="sng" dirty="0">
              <a:solidFill>
                <a:srgbClr val="FF0000"/>
              </a:solidFill>
              <a:cs typeface="Arial"/>
            </a:endParaRPr>
          </a:p>
          <a:p>
            <a:pPr lvl="0" defTabSz="457200">
              <a:spcBef>
                <a:spcPct val="20000"/>
              </a:spcBef>
              <a:spcAft>
                <a:spcPts val="0"/>
              </a:spcAft>
              <a:buClr>
                <a:srgbClr val="FF0000"/>
              </a:buClr>
              <a:buSzPct val="100000"/>
            </a:pPr>
            <a:endParaRPr lang="fr-FR" sz="400" dirty="0">
              <a:solidFill>
                <a:schemeClr val="tx1"/>
              </a:solidFill>
            </a:endParaRPr>
          </a:p>
          <a:p>
            <a:pPr marL="446088" lvl="1" indent="-268288" defTabSz="457200">
              <a:spcBef>
                <a:spcPts val="300"/>
              </a:spcBef>
              <a:spcAft>
                <a:spcPts val="300"/>
              </a:spcAft>
              <a:buClr>
                <a:srgbClr val="FF0000"/>
              </a:buClr>
              <a:buFont typeface="Arial-ItalicMT" charset="0"/>
              <a:buChar char="&gt;"/>
            </a:pPr>
            <a:r>
              <a:rPr lang="fr-FR" sz="1250" b="1" dirty="0"/>
              <a:t>Durée la césure : </a:t>
            </a:r>
            <a:r>
              <a:rPr lang="fr-FR" sz="1250" dirty="0">
                <a:solidFill>
                  <a:schemeClr val="tx1"/>
                </a:solidFill>
              </a:rPr>
              <a:t>d’un semestre à une année universitaire ; 10 mois pour le Service national</a:t>
            </a:r>
            <a:endParaRPr lang="fr-FR" sz="125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250" b="1" dirty="0"/>
              <a:t>Demande de césure à signaler sur Parcoursup</a:t>
            </a:r>
            <a:r>
              <a:rPr lang="fr-FR" sz="1250" b="1" dirty="0">
                <a:solidFill>
                  <a:schemeClr val="tx1"/>
                </a:solidFill>
              </a:rPr>
              <a:t> </a:t>
            </a:r>
            <a:r>
              <a:rPr lang="fr-FR" sz="1250" dirty="0">
                <a:solidFill>
                  <a:schemeClr val="tx1"/>
                </a:solidFill>
              </a:rPr>
              <a:t>(en cochant la ou les case(s) « césure pour un projet personnel/professionnel » et/ou « césure pour réaliser le service national »)</a:t>
            </a:r>
          </a:p>
          <a:p>
            <a:pPr marL="446088" lvl="1" indent="-268288" defTabSz="457200">
              <a:spcBef>
                <a:spcPts val="300"/>
              </a:spcBef>
              <a:spcAft>
                <a:spcPts val="300"/>
              </a:spcAft>
              <a:buClr>
                <a:srgbClr val="FF0000"/>
              </a:buClr>
              <a:buFont typeface="Arial-ItalicMT" charset="0"/>
              <a:buChar char="&gt;"/>
            </a:pPr>
            <a:r>
              <a:rPr lang="fr-FR" sz="1250" b="1" dirty="0"/>
              <a:t>L’établissement prend connaissance de la demande de césure après que le lycéen a accepté définitivement la proposition d’admission &gt; </a:t>
            </a:r>
            <a:r>
              <a:rPr lang="fr-FR" sz="1250" dirty="0">
                <a:solidFill>
                  <a:schemeClr val="tx1"/>
                </a:solidFill>
              </a:rPr>
              <a:t>Le lycéen contacte la formation pour s’y inscrire et savoir comment déposer sa demande de césure</a:t>
            </a:r>
            <a:endParaRPr lang="fr-FR" sz="125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250" b="1" dirty="0">
                <a:solidFill>
                  <a:srgbClr val="FF0000"/>
                </a:solidFill>
              </a:rPr>
              <a:t>Sauf pour la « césure pour réaliser le Service national »</a:t>
            </a:r>
            <a:r>
              <a:rPr lang="fr-FR" sz="1250" b="1" dirty="0"/>
              <a:t>, la césure n’est pas accordée de droit</a:t>
            </a:r>
            <a:r>
              <a:rPr lang="fr-FR" sz="1250" dirty="0">
                <a:solidFill>
                  <a:schemeClr val="tx1"/>
                </a:solidFill>
              </a:rPr>
              <a:t> : une lettre de motivation précisant les objectifs et le projet envisagés pour cette césure doit être adressée au président ou directeur de l’établissement</a:t>
            </a:r>
            <a:endParaRPr lang="fr-FR" sz="125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250" b="1" dirty="0"/>
              <a:t>À l’issue de la césure, l’étudiant pourra réintégrer la formation s’il le souhaite sans repasser par Parcoursup ; il peut aussi candidater sur Parcoursup en valorisant son expérience</a:t>
            </a:r>
            <a:endParaRPr lang="fr-FR" sz="125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24</a:t>
            </a:fld>
            <a:endParaRPr lang="fr-FR" dirty="0">
              <a:solidFill>
                <a:schemeClr val="tx1"/>
              </a:solidFill>
            </a:endParaRPr>
          </a:p>
        </p:txBody>
      </p:sp>
      <p:sp>
        <p:nvSpPr>
          <p:cNvPr id="7" name="Rectangle à coins arrondis 6"/>
          <p:cNvSpPr/>
          <p:nvPr/>
        </p:nvSpPr>
        <p:spPr>
          <a:xfrm>
            <a:off x="3408217" y="130350"/>
            <a:ext cx="4966855"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Faire le choix d’une césure : projet personnel, professionnel ou Service national</a:t>
            </a:r>
          </a:p>
        </p:txBody>
      </p:sp>
    </p:spTree>
    <p:extLst>
      <p:ext uri="{BB962C8B-B14F-4D97-AF65-F5344CB8AC3E}">
        <p14:creationId xmlns:p14="http://schemas.microsoft.com/office/powerpoint/2010/main" val="2043041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21/01/2026</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25</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26</a:t>
            </a:fld>
            <a:endParaRPr lang="fr-FR" dirty="0">
              <a:solidFill>
                <a:schemeClr val="tx1"/>
              </a:solidFill>
            </a:endParaRPr>
          </a:p>
        </p:txBody>
      </p:sp>
      <p:sp>
        <p:nvSpPr>
          <p:cNvPr id="10" name="Espace réservé du contenu 2"/>
          <p:cNvSpPr>
            <a:spLocks noGrp="1"/>
          </p:cNvSpPr>
          <p:nvPr>
            <p:ph sz="quarter" idx="14"/>
          </p:nvPr>
        </p:nvSpPr>
        <p:spPr>
          <a:xfrm>
            <a:off x="450849" y="966018"/>
            <a:ext cx="8314207" cy="3817481"/>
          </a:xfrm>
        </p:spPr>
        <p:txBody>
          <a:bodyPr/>
          <a:lstStyle/>
          <a:p>
            <a:pPr>
              <a:spcBef>
                <a:spcPts val="600"/>
              </a:spcBef>
            </a:pPr>
            <a:r>
              <a:rPr lang="fr-FR" sz="1800" b="1" dirty="0">
                <a:solidFill>
                  <a:srgbClr val="000091"/>
                </a:solidFill>
              </a:rPr>
              <a:t>Ce n’est pas l’algorithme de Parcoursup qui examine les dossiers, ce n’est pas non plus Parcoursup qui choisit l’affectation </a:t>
            </a:r>
            <a:br>
              <a:rPr lang="fr-FR" sz="1400" b="1" dirty="0">
                <a:solidFill>
                  <a:srgbClr val="F28E65"/>
                </a:solidFill>
              </a:rPr>
            </a:br>
            <a:r>
              <a:rPr lang="fr-FR" sz="1400" dirty="0">
                <a:solidFill>
                  <a:srgbClr val="0000FF"/>
                </a:solidFill>
                <a:hlinkClick r:id="rId2"/>
              </a:rPr>
              <a:t>Pour en savoir plus consultez la vidéo : </a:t>
            </a:r>
            <a:r>
              <a:rPr lang="fr-FR" sz="1400" dirty="0">
                <a:solidFill>
                  <a:srgbClr val="0000FF"/>
                </a:solidFill>
                <a:hlinkClick r:id="rId3"/>
              </a:rPr>
              <a:t>https://youtu.be/Qe59ve-oA6w</a:t>
            </a:r>
            <a:endParaRPr lang="fr-FR" sz="1400" dirty="0">
              <a:solidFill>
                <a:srgbClr val="0000FF"/>
              </a:solidFill>
            </a:endParaRPr>
          </a:p>
          <a:p>
            <a:pPr algn="ctr"/>
            <a:endParaRPr lang="fr-FR" sz="1400" dirty="0"/>
          </a:p>
          <a:p>
            <a:pPr marL="285750" indent="-285750" algn="just">
              <a:spcAft>
                <a:spcPts val="1200"/>
              </a:spcAft>
              <a:buClr>
                <a:srgbClr val="0000FF"/>
              </a:buClr>
              <a:buFont typeface="Wingdings" panose="05000000000000000000" pitchFamily="2" charset="2"/>
              <a:buChar char="Ø"/>
            </a:pPr>
            <a:r>
              <a:rPr lang="fr-FR" sz="1400" dirty="0">
                <a:solidFill>
                  <a:schemeClr val="tx1"/>
                </a:solidFill>
              </a:rPr>
              <a:t>Au sein de chaque formation, </a:t>
            </a:r>
            <a:r>
              <a:rPr lang="fr-FR" sz="1400" b="1" dirty="0">
                <a:solidFill>
                  <a:srgbClr val="0000FF"/>
                </a:solidFill>
              </a:rPr>
              <a:t>une commission d’examen des vœux a défini les critères d’examen des candidatures et évalué les candidatures confirmées</a:t>
            </a:r>
          </a:p>
          <a:p>
            <a:pPr marL="285750" indent="-285750" algn="just">
              <a:buClr>
                <a:srgbClr val="0000FF"/>
              </a:buClr>
              <a:buFont typeface="Wingdings" panose="05000000000000000000" pitchFamily="2" charset="2"/>
              <a:buChar char="Ø"/>
            </a:pPr>
            <a:r>
              <a:rPr lang="fr-FR" sz="1400" dirty="0">
                <a:solidFill>
                  <a:schemeClr val="tx1"/>
                </a:solidFill>
              </a:rPr>
              <a:t>Les écoles étudient les candidatures au regard des critères prévus</a:t>
            </a:r>
            <a:endParaRPr lang="fr-FR" sz="1400" b="1" dirty="0">
              <a:solidFill>
                <a:srgbClr val="0000FF"/>
              </a:solidFill>
            </a:endParaRPr>
          </a:p>
          <a:p>
            <a:pPr marL="285750" indent="-285750" algn="just">
              <a:buFont typeface="Wingdings" panose="05000000000000000000" pitchFamily="2" charset="2"/>
              <a:buChar char="Ø"/>
            </a:pPr>
            <a:r>
              <a:rPr lang="fr-FR" sz="1400" b="1" dirty="0">
                <a:solidFill>
                  <a:srgbClr val="0000FF"/>
                </a:solidFill>
              </a:rPr>
              <a:t>Les classements sont remontés à </a:t>
            </a:r>
            <a:r>
              <a:rPr lang="fr-FR" sz="1400" b="1" dirty="0" err="1">
                <a:solidFill>
                  <a:srgbClr val="0000FF"/>
                </a:solidFill>
              </a:rPr>
              <a:t>Parcoursup</a:t>
            </a:r>
            <a:r>
              <a:rPr lang="fr-FR" sz="1400" b="1" dirty="0">
                <a:solidFill>
                  <a:srgbClr val="0000FF"/>
                </a:solidFill>
              </a:rPr>
              <a:t> par les écoles qui intègre également </a:t>
            </a:r>
            <a:r>
              <a:rPr lang="fr-FR" sz="1400" dirty="0">
                <a:solidFill>
                  <a:schemeClr val="tx1"/>
                </a:solidFill>
              </a:rPr>
              <a:t>des priorités légales (taux de boursiers fixés par les Recteurs, priorité géographique, priorité à certaines formations d’origine) </a:t>
            </a:r>
            <a:endParaRPr lang="fr-FR" sz="1400" b="1" dirty="0">
              <a:solidFill>
                <a:schemeClr val="tx1"/>
              </a:solidFill>
            </a:endParaRPr>
          </a:p>
          <a:p>
            <a:endParaRPr lang="fr-FR" sz="1400" dirty="0">
              <a:latin typeface="Marianne" panose="02000000000000000000" pitchFamily="2" charset="0"/>
            </a:endParaRPr>
          </a:p>
          <a:p>
            <a:pPr marL="239178" defTabSz="609585">
              <a:spcBef>
                <a:spcPct val="20000"/>
              </a:spcBef>
              <a:spcAft>
                <a:spcPts val="0"/>
              </a:spcAft>
              <a:buClr>
                <a:srgbClr val="FF0000"/>
              </a:buClr>
              <a:buSzPct val="100000"/>
            </a:pPr>
            <a:endParaRPr lang="fr-FR" sz="1400" dirty="0">
              <a:latin typeface="Marianne" panose="02000000000000000000" pitchFamily="2" charset="0"/>
            </a:endParaRPr>
          </a:p>
        </p:txBody>
      </p:sp>
      <p:sp>
        <p:nvSpPr>
          <p:cNvPr id="5" name="Rectangle à coins arrondis 4"/>
          <p:cNvSpPr/>
          <p:nvPr/>
        </p:nvSpPr>
        <p:spPr>
          <a:xfrm>
            <a:off x="3563889" y="86105"/>
            <a:ext cx="520116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L’examen des dossiers par les établissements supérieurs</a:t>
            </a:r>
          </a:p>
        </p:txBody>
      </p:sp>
    </p:spTree>
    <p:extLst>
      <p:ext uri="{BB962C8B-B14F-4D97-AF65-F5344CB8AC3E}">
        <p14:creationId xmlns:p14="http://schemas.microsoft.com/office/powerpoint/2010/main" val="20867890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27</a:t>
            </a:fld>
            <a:endParaRPr lang="fr-FR" dirty="0"/>
          </a:p>
        </p:txBody>
      </p:sp>
      <p:sp>
        <p:nvSpPr>
          <p:cNvPr id="4" name="Titre 3"/>
          <p:cNvSpPr>
            <a:spLocks noGrp="1"/>
          </p:cNvSpPr>
          <p:nvPr>
            <p:ph type="title"/>
          </p:nvPr>
        </p:nvSpPr>
        <p:spPr>
          <a:xfrm>
            <a:off x="467543" y="900000"/>
            <a:ext cx="8208913" cy="581888"/>
          </a:xfrm>
        </p:spPr>
        <p:txBody>
          <a:bodyPr/>
          <a:lstStyle/>
          <a:p>
            <a:pPr algn="ctr"/>
            <a:r>
              <a:rPr lang="fr-FR" sz="2000" dirty="0"/>
              <a:t>Mardi 2 juin 2026 &gt; samedi 11 juillet 2026</a:t>
            </a:r>
            <a:br>
              <a:rPr lang="fr-FR" sz="2000" dirty="0"/>
            </a:br>
            <a:r>
              <a:rPr lang="fr-FR" sz="2000" dirty="0"/>
              <a:t>Je reçois les réponses des formations et je décide</a:t>
            </a:r>
          </a:p>
        </p:txBody>
      </p:sp>
      <p:sp>
        <p:nvSpPr>
          <p:cNvPr id="10" name="ZoneTexte 9"/>
          <p:cNvSpPr txBox="1"/>
          <p:nvPr/>
        </p:nvSpPr>
        <p:spPr>
          <a:xfrm>
            <a:off x="683568" y="1491749"/>
            <a:ext cx="3781516" cy="1346522"/>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2 juin – début de la phase principale : </a:t>
            </a:r>
          </a:p>
          <a:p>
            <a:r>
              <a:rPr lang="fr-FR" sz="1200" b="1" dirty="0">
                <a:solidFill>
                  <a:schemeClr val="bg1"/>
                </a:solidFill>
                <a:highlight>
                  <a:srgbClr val="0000FF"/>
                </a:highlight>
              </a:rPr>
              <a:t>c’est le moment de faire vos choix</a:t>
            </a:r>
            <a:br>
              <a:rPr lang="fr-FR" sz="1050" b="1" dirty="0">
                <a:solidFill>
                  <a:schemeClr val="bg1"/>
                </a:solidFill>
                <a:highlight>
                  <a:srgbClr val="0000FF"/>
                </a:highlight>
              </a:rPr>
            </a:br>
            <a:endParaRPr lang="fr-FR" sz="50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à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683568" y="3728958"/>
            <a:ext cx="3781516" cy="931024"/>
          </a:xfrm>
          <a:prstGeom prst="rect">
            <a:avLst/>
          </a:prstGeom>
          <a:noFill/>
          <a:ln>
            <a:solidFill>
              <a:schemeClr val="tx1"/>
            </a:solidFill>
          </a:ln>
        </p:spPr>
        <p:txBody>
          <a:bodyPr wrap="square" rtlCol="0">
            <a:spAutoFit/>
          </a:bodyPr>
          <a:lstStyle/>
          <a:p>
            <a:r>
              <a:rPr lang="fr-FR" sz="1000" dirty="0"/>
              <a:t>	</a:t>
            </a:r>
            <a:r>
              <a:rPr lang="fr-FR" sz="1200" b="1" dirty="0">
                <a:solidFill>
                  <a:schemeClr val="bg1"/>
                </a:solidFill>
                <a:highlight>
                  <a:srgbClr val="0000FF"/>
                </a:highlight>
              </a:rPr>
              <a:t>Mercredi 11 juin – début de la </a:t>
            </a:r>
            <a:r>
              <a:rPr lang="fr-FR" sz="1200" dirty="0">
                <a:solidFill>
                  <a:schemeClr val="accent1"/>
                </a:solidFill>
              </a:rPr>
              <a:t>	</a:t>
            </a:r>
            <a:r>
              <a:rPr lang="fr-FR" sz="1200" b="1" dirty="0">
                <a:solidFill>
                  <a:schemeClr val="bg1"/>
                </a:solidFill>
                <a:highlight>
                  <a:srgbClr val="0000FF"/>
                </a:highlight>
              </a:rPr>
              <a:t>phase complémentaire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qui ont encore des places disponibles</a:t>
            </a:r>
          </a:p>
        </p:txBody>
      </p:sp>
      <p:sp>
        <p:nvSpPr>
          <p:cNvPr id="12" name="ZoneTexte 11"/>
          <p:cNvSpPr txBox="1"/>
          <p:nvPr/>
        </p:nvSpPr>
        <p:spPr>
          <a:xfrm>
            <a:off x="683568" y="3003798"/>
            <a:ext cx="3781516" cy="515526"/>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Entre le vendredi 5 juin et le lundi 8 juin inclus</a:t>
            </a:r>
          </a:p>
          <a:p>
            <a:br>
              <a:rPr lang="fr-FR" sz="500" dirty="0"/>
            </a:br>
            <a:r>
              <a:rPr lang="fr-FR" sz="1050" b="1" dirty="0">
                <a:solidFill>
                  <a:schemeClr val="accent1"/>
                </a:solidFill>
              </a:rPr>
              <a:t>Classez vos vœux en attente par ordre de préférence</a:t>
            </a:r>
          </a:p>
        </p:txBody>
      </p:sp>
      <p:sp>
        <p:nvSpPr>
          <p:cNvPr id="13" name="ZoneTexte 12"/>
          <p:cNvSpPr txBox="1"/>
          <p:nvPr/>
        </p:nvSpPr>
        <p:spPr>
          <a:xfrm>
            <a:off x="4753116" y="3393960"/>
            <a:ext cx="375170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Samedi 11 juillet -  fin de la phase principale</a:t>
            </a:r>
          </a:p>
          <a:p>
            <a:br>
              <a:rPr lang="fr-FR" sz="500" dirty="0">
                <a:solidFill>
                  <a:schemeClr val="accent1"/>
                </a:solidFill>
              </a:rPr>
            </a:br>
            <a:r>
              <a:rPr lang="fr-FR" sz="1050" dirty="0">
                <a:solidFill>
                  <a:schemeClr val="accent1"/>
                </a:solidFill>
              </a:rPr>
              <a:t>La phase complémentaire se poursuit jusqu’au 10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753116" y="1491630"/>
            <a:ext cx="3744417" cy="677108"/>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7 juillet -  Résultats du Bac 2025</a:t>
            </a:r>
            <a:br>
              <a:rPr lang="fr-FR" sz="1200" dirty="0"/>
            </a:br>
            <a:endParaRPr lang="fr-FR" sz="500" dirty="0"/>
          </a:p>
          <a:p>
            <a:r>
              <a:rPr lang="fr-FR" sz="1050" dirty="0">
                <a:solidFill>
                  <a:schemeClr val="accent1"/>
                </a:solidFill>
              </a:rPr>
              <a:t>Après les résultats du bac, je peux aller </a:t>
            </a:r>
          </a:p>
          <a:p>
            <a:r>
              <a:rPr lang="fr-FR" sz="1050" dirty="0">
                <a:solidFill>
                  <a:schemeClr val="accent1"/>
                </a:solidFill>
              </a:rPr>
              <a:t>m’inscrire dans l’établissement que j’ai choisi</a:t>
            </a:r>
          </a:p>
        </p:txBody>
      </p:sp>
      <p:sp>
        <p:nvSpPr>
          <p:cNvPr id="16" name="ZoneTexte 15"/>
          <p:cNvSpPr txBox="1"/>
          <p:nvPr/>
        </p:nvSpPr>
        <p:spPr>
          <a:xfrm>
            <a:off x="4753116" y="2355726"/>
            <a:ext cx="374441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À partir du mercredi 1</a:t>
            </a:r>
            <a:r>
              <a:rPr lang="fr-FR" sz="1200" b="1" baseline="30000" dirty="0">
                <a:solidFill>
                  <a:schemeClr val="bg1"/>
                </a:solidFill>
                <a:highlight>
                  <a:srgbClr val="0000FF"/>
                </a:highlight>
              </a:rPr>
              <a:t>er</a:t>
            </a:r>
            <a:r>
              <a:rPr lang="fr-FR" sz="1200" b="1" dirty="0">
                <a:solidFill>
                  <a:schemeClr val="bg1"/>
                </a:solidFill>
                <a:highlight>
                  <a:srgbClr val="0000FF"/>
                </a:highlight>
              </a:rPr>
              <a:t> juillet</a:t>
            </a:r>
            <a:br>
              <a:rPr lang="fr-FR" sz="1050" dirty="0">
                <a:solidFill>
                  <a:schemeClr val="accent1"/>
                </a:solidFill>
              </a:rPr>
            </a:br>
            <a:br>
              <a:rPr lang="fr-FR" sz="50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8" name="Image 17"/>
          <p:cNvPicPr>
            <a:picLocks noChangeAspect="1"/>
          </p:cNvPicPr>
          <p:nvPr/>
        </p:nvPicPr>
        <p:blipFill>
          <a:blip r:embed="rId2"/>
          <a:stretch>
            <a:fillRect/>
          </a:stretch>
        </p:blipFill>
        <p:spPr>
          <a:xfrm>
            <a:off x="899592" y="3859084"/>
            <a:ext cx="531938" cy="364757"/>
          </a:xfrm>
          <a:prstGeom prst="rect">
            <a:avLst/>
          </a:prstGeom>
        </p:spPr>
      </p:pic>
      <p:sp>
        <p:nvSpPr>
          <p:cNvPr id="14" name="ZoneTexte 13"/>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Les dates clés de la phase d’admission 2026</a:t>
            </a:r>
          </a:p>
        </p:txBody>
      </p:sp>
      <p:pic>
        <p:nvPicPr>
          <p:cNvPr id="17" name="Image 16"/>
          <p:cNvPicPr>
            <a:picLocks noChangeAspect="1"/>
          </p:cNvPicPr>
          <p:nvPr/>
        </p:nvPicPr>
        <p:blipFill>
          <a:blip r:embed="rId3"/>
          <a:stretch>
            <a:fillRect/>
          </a:stretch>
        </p:blipFill>
        <p:spPr>
          <a:xfrm>
            <a:off x="7697674" y="1563638"/>
            <a:ext cx="737276" cy="504056"/>
          </a:xfrm>
          <a:prstGeom prst="rect">
            <a:avLst/>
          </a:prstGeom>
        </p:spPr>
      </p:pic>
    </p:spTree>
    <p:extLst>
      <p:ext uri="{BB962C8B-B14F-4D97-AF65-F5344CB8AC3E}">
        <p14:creationId xmlns:p14="http://schemas.microsoft.com/office/powerpoint/2010/main" val="3006729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1022863"/>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ceux qui vous intéressent vraiment car </a:t>
            </a:r>
            <a:r>
              <a:rPr lang="fr-FR" sz="1400" b="1" dirty="0">
                <a:solidFill>
                  <a:schemeClr val="bg1"/>
                </a:solidFill>
                <a:highlight>
                  <a:srgbClr val="0000FF"/>
                </a:highlight>
              </a:rPr>
              <a:t>il faudra faire un choix.</a:t>
            </a:r>
          </a:p>
          <a:p>
            <a:pPr marL="177800" lvl="0" indent="-177800" defTabSz="457200">
              <a:spcAft>
                <a:spcPts val="0"/>
              </a:spcAft>
              <a:buClr>
                <a:srgbClr val="FF0000"/>
              </a:buClr>
              <a:buSzPct val="100000"/>
              <a:buFont typeface="Lucida Grande"/>
              <a:buChar char="&gt;"/>
            </a:pPr>
            <a:endParaRPr lang="fr-FR" sz="1600" dirty="0"/>
          </a:p>
          <a:p>
            <a:pPr marL="177800" lvl="0" indent="-177800" defTabSz="457200">
              <a:spcAft>
                <a:spcPts val="0"/>
              </a:spcAft>
              <a:buClr>
                <a:srgbClr val="FF0000"/>
              </a:buClr>
              <a:buSzPct val="100000"/>
              <a:buFont typeface="Lucida Grande"/>
              <a:buChar char="&gt;"/>
            </a:pPr>
            <a:r>
              <a:rPr lang="fr-FR" sz="1400" dirty="0">
                <a:solidFill>
                  <a:schemeClr val="tx1"/>
                </a:solidFill>
              </a:rPr>
              <a:t>Les candidats consultent </a:t>
            </a:r>
            <a:r>
              <a:rPr lang="fr-FR" sz="1400" b="1" dirty="0"/>
              <a:t>les réponses des formations le 2 juin 2026.</a:t>
            </a:r>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a:solidFill>
                  <a:schemeClr val="tx1"/>
                </a:solidFill>
              </a:rPr>
              <a:t>Les candidats doivent 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retirée.</a:t>
            </a: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b="1" dirty="0" err="1"/>
              <a:t>Parcoursup</a:t>
            </a:r>
            <a:r>
              <a:rPr lang="fr-FR" sz="1400" b="1" dirty="0"/>
              <a:t> permet de conserver les vœux en attente et les candidats peuvent suivre la situation qui évolue en fonction des places libérées</a:t>
            </a:r>
            <a:r>
              <a:rPr lang="fr-FR" sz="1400" dirty="0"/>
              <a:t>.</a:t>
            </a:r>
            <a:r>
              <a:rPr lang="fr-FR" sz="1400" dirty="0">
                <a:solidFill>
                  <a:srgbClr val="3D566E"/>
                </a:solidFill>
              </a:rPr>
              <a:t> </a:t>
            </a:r>
            <a:r>
              <a:rPr lang="fr-FR" sz="1400" dirty="0">
                <a:solidFill>
                  <a:schemeClr val="tx1"/>
                </a:solidFill>
              </a:rPr>
              <a:t>Des indicateurs seront disponibles pour chaque vœu.</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28</a:t>
            </a:fld>
            <a:endParaRPr lang="fr-FR" dirty="0">
              <a:solidFill>
                <a:schemeClr val="tx1"/>
              </a:solidFill>
            </a:endParaRPr>
          </a:p>
        </p:txBody>
      </p:sp>
    </p:spTree>
    <p:extLst>
      <p:ext uri="{BB962C8B-B14F-4D97-AF65-F5344CB8AC3E}">
        <p14:creationId xmlns:p14="http://schemas.microsoft.com/office/powerpoint/2010/main" val="11321325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8" y="858510"/>
            <a:ext cx="8555875" cy="785535"/>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buClr>
                <a:srgbClr val="0000FF"/>
              </a:buClr>
              <a:buNone/>
              <a:defRPr/>
            </a:pPr>
            <a:r>
              <a:rPr lang="fr-FR" sz="1867" b="1" dirty="0">
                <a:solidFill>
                  <a:srgbClr val="000091"/>
                </a:solidFill>
              </a:rPr>
              <a:t>Formations sélectives (BTS, BUT, classe prépa, IFSI, écoles, etc.) </a:t>
            </a:r>
            <a:endParaRPr lang="fr-FR" sz="1400" b="1" dirty="0">
              <a:solidFill>
                <a:srgbClr val="000091"/>
              </a:solidFill>
              <a:latin typeface="Calibri"/>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dirty="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74" name="Rectangle à coins arrondis 73"/>
          <p:cNvSpPr/>
          <p:nvPr/>
        </p:nvSpPr>
        <p:spPr>
          <a:xfrm>
            <a:off x="239208" y="1438162"/>
            <a:ext cx="2762409" cy="582891"/>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 </a:t>
            </a:r>
            <a:br>
              <a:rPr lang="fr-FR" sz="1400" b="1" kern="0" dirty="0">
                <a:solidFill>
                  <a:prstClr val="white"/>
                </a:solidFill>
              </a:rPr>
            </a:br>
            <a:r>
              <a:rPr lang="fr-FR" sz="1400" b="1" kern="0" dirty="0">
                <a:solidFill>
                  <a:prstClr val="white"/>
                </a:solidFill>
              </a:rPr>
              <a:t>(proposition d’admission)</a:t>
            </a:r>
          </a:p>
        </p:txBody>
      </p:sp>
      <p:sp>
        <p:nvSpPr>
          <p:cNvPr id="75" name="Rectangle à coins arrondis 74"/>
          <p:cNvSpPr/>
          <p:nvPr/>
        </p:nvSpPr>
        <p:spPr>
          <a:xfrm>
            <a:off x="239208" y="2571762"/>
            <a:ext cx="2762409" cy="508885"/>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En attente d’une place</a:t>
            </a:r>
          </a:p>
        </p:txBody>
      </p:sp>
      <p:sp>
        <p:nvSpPr>
          <p:cNvPr id="77" name="Flèche droite 76"/>
          <p:cNvSpPr/>
          <p:nvPr/>
        </p:nvSpPr>
        <p:spPr>
          <a:xfrm>
            <a:off x="3248548" y="1469684"/>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78" name="Rectangle à coins arrondis 77"/>
          <p:cNvSpPr/>
          <p:nvPr/>
        </p:nvSpPr>
        <p:spPr>
          <a:xfrm>
            <a:off x="4466408" y="1363925"/>
            <a:ext cx="4328675" cy="658350"/>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 </a:t>
            </a:r>
          </a:p>
        </p:txBody>
      </p:sp>
      <p:sp>
        <p:nvSpPr>
          <p:cNvPr id="79" name="Rectangle à coins arrondis 78"/>
          <p:cNvSpPr/>
          <p:nvPr/>
        </p:nvSpPr>
        <p:spPr>
          <a:xfrm>
            <a:off x="239208" y="3764957"/>
            <a:ext cx="2762409" cy="520814"/>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srgbClr val="3D566E"/>
                </a:solidFill>
              </a:rPr>
              <a:t>Non</a:t>
            </a:r>
          </a:p>
        </p:txBody>
      </p:sp>
      <p:sp>
        <p:nvSpPr>
          <p:cNvPr id="81" name="Flèche droite 80"/>
          <p:cNvSpPr/>
          <p:nvPr/>
        </p:nvSpPr>
        <p:spPr>
          <a:xfrm>
            <a:off x="3264820" y="2574618"/>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82" name="Rectangle à coins arrondis 81"/>
          <p:cNvSpPr/>
          <p:nvPr/>
        </p:nvSpPr>
        <p:spPr>
          <a:xfrm>
            <a:off x="4466409" y="2203168"/>
            <a:ext cx="4328674" cy="1201993"/>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vœu en attente est maintenu d’office. Lorsque le candidat accepte une proposition, la plateforme lui demande d’indiquer les vœux en attente qu’il souhaite conserver</a:t>
            </a:r>
          </a:p>
        </p:txBody>
      </p:sp>
      <p:sp>
        <p:nvSpPr>
          <p:cNvPr id="95" name="Flèche droite 94"/>
          <p:cNvSpPr/>
          <p:nvPr/>
        </p:nvSpPr>
        <p:spPr>
          <a:xfrm>
            <a:off x="3248548" y="3791610"/>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96" name="Rectangle à coins arrondis 95"/>
          <p:cNvSpPr/>
          <p:nvPr/>
        </p:nvSpPr>
        <p:spPr>
          <a:xfrm>
            <a:off x="4466408" y="3538332"/>
            <a:ext cx="4328675" cy="1008200"/>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est refusé</a:t>
            </a:r>
          </a:p>
        </p:txBody>
      </p:sp>
      <p:sp>
        <p:nvSpPr>
          <p:cNvPr id="2" name="Espace réservé du numéro de diapositive 1"/>
          <p:cNvSpPr>
            <a:spLocks noGrp="1"/>
          </p:cNvSpPr>
          <p:nvPr>
            <p:ph type="sldNum" sz="quarter" idx="12"/>
          </p:nvPr>
        </p:nvSpPr>
        <p:spPr/>
        <p:txBody>
          <a:bodyPr/>
          <a:lstStyle/>
          <a:p>
            <a:fld id="{733122C9-A0B9-462F-8757-0847AD287B63}" type="slidenum">
              <a:rPr lang="fr-FR" sz="1600" smtClean="0">
                <a:solidFill>
                  <a:schemeClr val="tx1"/>
                </a:solidFill>
                <a:latin typeface="Marianne" panose="02000000000000000000" pitchFamily="2" charset="0"/>
              </a:rPr>
              <a:pPr/>
              <a:t>29</a:t>
            </a:fld>
            <a:endParaRPr lang="fr-FR" sz="1600" dirty="0">
              <a:solidFill>
                <a:schemeClr val="tx1"/>
              </a:solidFill>
              <a:latin typeface="Marianne" panose="02000000000000000000" pitchFamily="2" charset="0"/>
            </a:endParaRPr>
          </a:p>
        </p:txBody>
      </p:sp>
      <p:sp>
        <p:nvSpPr>
          <p:cNvPr id="14" name="Rectangle à coins arrondis 13"/>
          <p:cNvSpPr/>
          <p:nvPr/>
        </p:nvSpPr>
        <p:spPr>
          <a:xfrm>
            <a:off x="3523785" y="17918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Quelles réponses de la part des formations ?</a:t>
            </a:r>
          </a:p>
        </p:txBody>
      </p:sp>
    </p:spTree>
    <p:extLst>
      <p:ext uri="{BB962C8B-B14F-4D97-AF65-F5344CB8AC3E}">
        <p14:creationId xmlns:p14="http://schemas.microsoft.com/office/powerpoint/2010/main" val="984318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5" name="Espace réservé du contenu 4">
            <a:extLst>
              <a:ext uri="{FF2B5EF4-FFF2-40B4-BE49-F238E27FC236}">
                <a16:creationId xmlns:a16="http://schemas.microsoft.com/office/drawing/2014/main" id="{A19B3AFF-0E04-4EE3-9B45-5C64A1085E04}"/>
              </a:ext>
            </a:extLst>
          </p:cNvPr>
          <p:cNvSpPr>
            <a:spLocks noGrp="1"/>
          </p:cNvSpPr>
          <p:nvPr>
            <p:ph sz="quarter" idx="14"/>
          </p:nvPr>
        </p:nvSpPr>
        <p:spPr>
          <a:xfrm>
            <a:off x="251520" y="915566"/>
            <a:ext cx="8424937" cy="3744416"/>
          </a:xfrm>
        </p:spPr>
        <p:txBody>
          <a:bodyPr/>
          <a:lstStyle/>
          <a:p>
            <a:pPr>
              <a:spcAft>
                <a:spcPts val="1200"/>
              </a:spcAft>
              <a:buFont typeface="Wingdings" panose="05000000000000000000" pitchFamily="2" charset="2"/>
              <a:buChar char="Ø"/>
            </a:pPr>
            <a:r>
              <a:rPr lang="fr-FR" sz="1600" b="1" dirty="0">
                <a:solidFill>
                  <a:schemeClr val="bg1"/>
                </a:solidFill>
                <a:highlight>
                  <a:srgbClr val="0000FF"/>
                </a:highlight>
              </a:rPr>
              <a:t>Bilan 2025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74 %</a:t>
            </a:r>
            <a:r>
              <a:rPr lang="fr-FR" sz="1300" dirty="0">
                <a:solidFill>
                  <a:schemeClr val="accent1"/>
                </a:solidFill>
              </a:rPr>
              <a:t> des lycéens considèrent que Parcoursup facilite l’entrée dans l’enseignement supérieur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5,6</a:t>
            </a:r>
            <a:r>
              <a:rPr lang="fr-FR" sz="1300" dirty="0">
                <a:solidFill>
                  <a:schemeClr val="accent1"/>
                </a:solidFill>
              </a:rPr>
              <a:t> : c'est le nombre de propositions reçues en moyenne par les 650 000 lycéens</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3,2 jours </a:t>
            </a:r>
            <a:r>
              <a:rPr lang="fr-FR" sz="1300" dirty="0">
                <a:solidFill>
                  <a:schemeClr val="accent1"/>
                </a:solidFill>
              </a:rPr>
              <a:t>: c'est le délai moyen pour recevoir sa 1ère proposition</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67,9 %</a:t>
            </a:r>
            <a:r>
              <a:rPr lang="fr-FR" sz="1300" dirty="0">
                <a:solidFill>
                  <a:schemeClr val="accent1"/>
                </a:solidFill>
              </a:rPr>
              <a:t> :  c'est la part de lycéens qui ont reçu une proposition dès le 1er jour</a:t>
            </a:r>
          </a:p>
          <a:p>
            <a:pPr marL="450850" indent="-182563" algn="just">
              <a:spcAft>
                <a:spcPts val="18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81%</a:t>
            </a:r>
            <a:r>
              <a:rPr lang="fr-FR" sz="1300" dirty="0">
                <a:solidFill>
                  <a:schemeClr val="accent1"/>
                </a:solidFill>
              </a:rPr>
              <a:t> :  c'est la part de lycéens ayant reçu au moins 1 proposition la 1ère semaine</a:t>
            </a:r>
          </a:p>
          <a:p>
            <a:pPr>
              <a:spcAft>
                <a:spcPts val="1200"/>
              </a:spcAft>
              <a:buFont typeface="Wingdings" panose="05000000000000000000" pitchFamily="2" charset="2"/>
              <a:buChar char="Ø"/>
            </a:pPr>
            <a:r>
              <a:rPr lang="fr-FR" sz="1600" b="1" dirty="0">
                <a:solidFill>
                  <a:schemeClr val="bg1"/>
                </a:solidFill>
                <a:highlight>
                  <a:srgbClr val="0000FF"/>
                </a:highlight>
              </a:rPr>
              <a:t>Et pour ceux qui n’ont pas eu de réponses avant le Bac ?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83 000 </a:t>
            </a:r>
            <a:r>
              <a:rPr lang="fr-FR" sz="1300" dirty="0">
                <a:solidFill>
                  <a:schemeClr val="accent1"/>
                </a:solidFill>
              </a:rPr>
              <a:t>: c'est le nombre de candidats ayant reçu 1 proposition en phase complémentaire</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38</a:t>
            </a:r>
            <a:r>
              <a:rPr lang="fr-FR" sz="1300" dirty="0">
                <a:solidFill>
                  <a:schemeClr val="accent1"/>
                </a:solidFill>
              </a:rPr>
              <a:t> : c'est le nombre de lycéens qui n’avaient pas eu de solution fin septembre 2025  parmi les 22 000 candidats accompagnés en CAES</a:t>
            </a:r>
          </a:p>
          <a:p>
            <a:pPr marL="176213" algn="just">
              <a:spcAft>
                <a:spcPts val="1200"/>
              </a:spcAft>
              <a:tabLst>
                <a:tab pos="450850" algn="l"/>
              </a:tabLst>
            </a:pPr>
            <a:r>
              <a:rPr lang="fr-FR" sz="700" u="sng" dirty="0">
                <a:solidFill>
                  <a:schemeClr val="accent1"/>
                </a:solidFill>
              </a:rPr>
              <a:t>Sources</a:t>
            </a:r>
            <a:r>
              <a:rPr lang="fr-FR" sz="700" dirty="0">
                <a:solidFill>
                  <a:schemeClr val="accent1"/>
                </a:solidFill>
              </a:rPr>
              <a:t> : bilan Parcoursup 2025 ; baromètre Parcoursup 2025 ; note flash SIES « </a:t>
            </a:r>
            <a:r>
              <a:rPr lang="fr-FR" sz="700" i="1" dirty="0">
                <a:solidFill>
                  <a:schemeClr val="accent1"/>
                </a:solidFill>
              </a:rPr>
              <a:t>Parcoursup 2025 : les propositions d’admission dans l’enseignement supérieur »</a:t>
            </a:r>
            <a:endParaRPr lang="fr-FR" sz="700" dirty="0">
              <a:solidFill>
                <a:schemeClr val="accent1"/>
              </a:solidFill>
            </a:endParaRPr>
          </a:p>
          <a:p>
            <a:pPr marL="285750" indent="-285750">
              <a:spcAft>
                <a:spcPts val="1200"/>
              </a:spcAft>
              <a:buFont typeface="Wingdings" panose="05000000000000000000" pitchFamily="2" charset="2"/>
              <a:buChar char="Ø"/>
            </a:pPr>
            <a:endParaRPr lang="fr-FR" sz="1800" b="1" dirty="0">
              <a:solidFill>
                <a:srgbClr val="F28E65"/>
              </a:solidFill>
              <a:latin typeface="Marianne" panose="02000000000000000000" pitchFamily="2" charset="0"/>
            </a:endParaRPr>
          </a:p>
        </p:txBody>
      </p:sp>
    </p:spTree>
    <p:extLst>
      <p:ext uri="{BB962C8B-B14F-4D97-AF65-F5344CB8AC3E}">
        <p14:creationId xmlns:p14="http://schemas.microsoft.com/office/powerpoint/2010/main" val="683967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z="1600" smtClean="0">
                <a:solidFill>
                  <a:schemeClr val="tx1"/>
                </a:solidFill>
                <a:latin typeface="Marianne" panose="02000000000000000000" pitchFamily="2" charset="0"/>
              </a:rPr>
              <a:pPr/>
              <a:t>30</a:t>
            </a:fld>
            <a:endParaRPr lang="fr-FR" sz="1600" dirty="0">
              <a:solidFill>
                <a:schemeClr val="tx1"/>
              </a:solidFill>
              <a:latin typeface="Marianne" panose="02000000000000000000" pitchFamily="2" charset="0"/>
            </a:endParaRPr>
          </a:p>
        </p:txBody>
      </p:sp>
      <p:sp>
        <p:nvSpPr>
          <p:cNvPr id="8" name="Rectangle à coins arrondis 7"/>
          <p:cNvSpPr/>
          <p:nvPr/>
        </p:nvSpPr>
        <p:spPr>
          <a:xfrm>
            <a:off x="292929" y="2413179"/>
            <a:ext cx="3273892" cy="588994"/>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OUI-SI (*) </a:t>
            </a:r>
            <a:br>
              <a:rPr lang="fr-FR" sz="1400" b="1" kern="0" dirty="0">
                <a:solidFill>
                  <a:prstClr val="white"/>
                </a:solidFill>
              </a:rPr>
            </a:br>
            <a:r>
              <a:rPr lang="fr-FR" sz="1400" b="1" kern="0" dirty="0">
                <a:solidFill>
                  <a:prstClr val="white"/>
                </a:solidFill>
              </a:rPr>
              <a:t>(proposition d’admission)</a:t>
            </a:r>
          </a:p>
        </p:txBody>
      </p:sp>
      <p:sp>
        <p:nvSpPr>
          <p:cNvPr id="9" name="Flèche droite 8"/>
          <p:cNvSpPr/>
          <p:nvPr/>
        </p:nvSpPr>
        <p:spPr>
          <a:xfrm>
            <a:off x="3694142" y="1588863"/>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0" name="Rectangle à coins arrondis 9"/>
          <p:cNvSpPr/>
          <p:nvPr/>
        </p:nvSpPr>
        <p:spPr>
          <a:xfrm>
            <a:off x="292929" y="3479480"/>
            <a:ext cx="3297202" cy="709247"/>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En attente d’une place</a:t>
            </a:r>
          </a:p>
        </p:txBody>
      </p:sp>
      <p:sp>
        <p:nvSpPr>
          <p:cNvPr id="11" name="Flèche droite 10"/>
          <p:cNvSpPr/>
          <p:nvPr/>
        </p:nvSpPr>
        <p:spPr>
          <a:xfrm>
            <a:off x="3679048" y="2510057"/>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2" name="Flèche droite 11"/>
          <p:cNvSpPr/>
          <p:nvPr/>
        </p:nvSpPr>
        <p:spPr>
          <a:xfrm>
            <a:off x="3705797" y="3639540"/>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3" name="Rectangle à coins arrondis 12"/>
          <p:cNvSpPr/>
          <p:nvPr/>
        </p:nvSpPr>
        <p:spPr>
          <a:xfrm>
            <a:off x="4716814" y="1329076"/>
            <a:ext cx="3830942" cy="74169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a:t>
            </a:r>
            <a:r>
              <a:rPr lang="fr-FR" sz="1400" b="1" kern="0" dirty="0">
                <a:solidFill>
                  <a:srgbClr val="000091"/>
                </a:solidFill>
              </a:rPr>
              <a:t> </a:t>
            </a:r>
          </a:p>
        </p:txBody>
      </p:sp>
      <p:sp>
        <p:nvSpPr>
          <p:cNvPr id="14" name="Rectangle à coins arrondis 13"/>
          <p:cNvSpPr/>
          <p:nvPr/>
        </p:nvSpPr>
        <p:spPr>
          <a:xfrm>
            <a:off x="4686624" y="3151369"/>
            <a:ext cx="3861131" cy="149096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Ce vœu en attente est maintenu d’office. Lorsque le candidat accepte une proposition, la plateforme lui demande d’indiquer les vœux en attente qu’il souhaite conserver </a:t>
            </a:r>
          </a:p>
        </p:txBody>
      </p:sp>
      <p:sp>
        <p:nvSpPr>
          <p:cNvPr id="15" name="Rectangle à coins arrondis 14"/>
          <p:cNvSpPr/>
          <p:nvPr/>
        </p:nvSpPr>
        <p:spPr>
          <a:xfrm>
            <a:off x="4686624" y="2254155"/>
            <a:ext cx="3861131" cy="74169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 </a:t>
            </a:r>
          </a:p>
        </p:txBody>
      </p:sp>
      <p:sp>
        <p:nvSpPr>
          <p:cNvPr id="16" name="Espace réservé du texte 2"/>
          <p:cNvSpPr txBox="1">
            <a:spLocks/>
          </p:cNvSpPr>
          <p:nvPr/>
        </p:nvSpPr>
        <p:spPr>
          <a:xfrm>
            <a:off x="352309" y="807467"/>
            <a:ext cx="8414027" cy="450230"/>
          </a:xfrm>
          <a:prstGeom prst="rect">
            <a:avLst/>
          </a:prstGeom>
        </p:spPr>
        <p:txBody>
          <a:bodyPr vert="horz" lIns="121920" tIns="60960" rIns="121920" bIns="6096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FR" sz="1867" b="1" dirty="0">
                <a:solidFill>
                  <a:srgbClr val="000091"/>
                </a:solidFill>
              </a:rPr>
              <a:t>Formations non sélectives (licences, LPE, PASS) </a:t>
            </a:r>
            <a:endParaRPr lang="fr-FR" sz="2400" dirty="0">
              <a:solidFill>
                <a:srgbClr val="000091"/>
              </a:solidFill>
            </a:endParaRPr>
          </a:p>
          <a:p>
            <a:endParaRPr lang="fr-FR" sz="2400" dirty="0">
              <a:solidFill>
                <a:srgbClr val="000091"/>
              </a:solidFill>
              <a:latin typeface="Marianne" panose="02000000000000000000" pitchFamily="2" charset="0"/>
            </a:endParaRPr>
          </a:p>
        </p:txBody>
      </p:sp>
      <p:sp>
        <p:nvSpPr>
          <p:cNvPr id="18" name="ZoneTexte 17">
            <a:extLst>
              <a:ext uri="{FF2B5EF4-FFF2-40B4-BE49-F238E27FC236}">
                <a16:creationId xmlns:a16="http://schemas.microsoft.com/office/drawing/2014/main" id="{88A936CB-D3D9-44F3-9396-E4142426E89B}"/>
              </a:ext>
            </a:extLst>
          </p:cNvPr>
          <p:cNvSpPr txBox="1"/>
          <p:nvPr/>
        </p:nvSpPr>
        <p:spPr>
          <a:xfrm flipH="1">
            <a:off x="377664" y="4697224"/>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(remise à niveau, tutorat..) </a:t>
            </a:r>
          </a:p>
          <a:p>
            <a:endParaRPr lang="fr-FR" sz="1200" dirty="0"/>
          </a:p>
        </p:txBody>
      </p:sp>
      <p:sp>
        <p:nvSpPr>
          <p:cNvPr id="19" name="Rectangle à coins arrondis 18"/>
          <p:cNvSpPr/>
          <p:nvPr/>
        </p:nvSpPr>
        <p:spPr>
          <a:xfrm>
            <a:off x="3523785" y="17918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Quelles réponses de la part des formations ?</a:t>
            </a:r>
          </a:p>
        </p:txBody>
      </p:sp>
      <p:sp>
        <p:nvSpPr>
          <p:cNvPr id="20" name="Rectangle à coins arrondis 19"/>
          <p:cNvSpPr/>
          <p:nvPr/>
        </p:nvSpPr>
        <p:spPr>
          <a:xfrm>
            <a:off x="352309" y="1408479"/>
            <a:ext cx="3214510" cy="582891"/>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 </a:t>
            </a:r>
            <a:br>
              <a:rPr lang="fr-FR" sz="1400" b="1" kern="0" dirty="0">
                <a:solidFill>
                  <a:prstClr val="white"/>
                </a:solidFill>
              </a:rPr>
            </a:br>
            <a:r>
              <a:rPr lang="fr-FR" sz="1400" b="1" kern="0" dirty="0">
                <a:solidFill>
                  <a:prstClr val="white"/>
                </a:solidFill>
              </a:rPr>
              <a:t>(proposition d’admission)</a:t>
            </a:r>
          </a:p>
        </p:txBody>
      </p:sp>
    </p:spTree>
    <p:extLst>
      <p:ext uri="{BB962C8B-B14F-4D97-AF65-F5344CB8AC3E}">
        <p14:creationId xmlns:p14="http://schemas.microsoft.com/office/powerpoint/2010/main" val="3204670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31</a:t>
            </a:fld>
            <a:endParaRPr lang="fr-FR" dirty="0">
              <a:solidFill>
                <a:schemeClr val="tx1"/>
              </a:solidFill>
            </a:endParaRPr>
          </a:p>
        </p:txBody>
      </p:sp>
      <p:sp>
        <p:nvSpPr>
          <p:cNvPr id="10" name="Espace réservé du contenu 9"/>
          <p:cNvSpPr>
            <a:spLocks noGrp="1"/>
          </p:cNvSpPr>
          <p:nvPr>
            <p:ph sz="quarter" idx="14"/>
          </p:nvPr>
        </p:nvSpPr>
        <p:spPr>
          <a:xfrm>
            <a:off x="527823" y="960114"/>
            <a:ext cx="8048364" cy="2574000"/>
          </a:xfrm>
        </p:spPr>
        <p:txBody>
          <a:bodyPr/>
          <a:lstStyle/>
          <a:p>
            <a:pPr marL="391573" indent="-380990" algn="just">
              <a:buSzTx/>
            </a:pPr>
            <a:r>
              <a:rPr lang="fr-FR" sz="1800" b="1" dirty="0">
                <a:solidFill>
                  <a:srgbClr val="F28E65"/>
                </a:solidFill>
              </a:rPr>
              <a:t>Oui-si, </a:t>
            </a:r>
            <a:r>
              <a:rPr lang="fr-FR" sz="1400" dirty="0"/>
              <a:t>c’est une </a:t>
            </a:r>
            <a:r>
              <a:rPr lang="fr-FR" sz="1400" b="1" dirty="0">
                <a:solidFill>
                  <a:srgbClr val="F28E65"/>
                </a:solidFill>
              </a:rPr>
              <a:t>proposition d’admission avec un dispositif d’accompagnement intégré à la</a:t>
            </a:r>
          </a:p>
          <a:p>
            <a:pPr marL="391573" indent="-380990" algn="just"/>
            <a:r>
              <a:rPr lang="fr-FR" sz="1400" b="1" dirty="0">
                <a:solidFill>
                  <a:srgbClr val="F28E65"/>
                </a:solidFill>
              </a:rPr>
              <a:t>formation, </a:t>
            </a:r>
            <a:r>
              <a:rPr lang="fr-FR" sz="1400" dirty="0"/>
              <a:t>proposé pour l’essentiel par les licences non sélectives à l’Université</a:t>
            </a:r>
          </a:p>
          <a:p>
            <a:pPr marL="391573" indent="-380990" algn="just">
              <a:buSzTx/>
            </a:pPr>
            <a:endParaRPr lang="fr-FR" sz="1400" b="1" dirty="0">
              <a:solidFill>
                <a:srgbClr val="F28E65"/>
              </a:solidFill>
            </a:endParaRPr>
          </a:p>
          <a:p>
            <a:pPr marL="391573" indent="-380990" algn="just">
              <a:buSzTx/>
            </a:pPr>
            <a:r>
              <a:rPr lang="fr-FR" sz="1400" b="1" dirty="0">
                <a:solidFill>
                  <a:srgbClr val="F28E65"/>
                </a:solidFill>
              </a:rPr>
              <a:t>Objectif : aider les étudiants à réussir leur licence</a:t>
            </a:r>
          </a:p>
          <a:p>
            <a:pPr marL="10583" algn="just"/>
            <a:r>
              <a:rPr lang="fr-FR" sz="1400" dirty="0"/>
              <a:t>Pour découvrir le dispositif proposé par l’université &gt; cliquer sur le </a:t>
            </a:r>
            <a:r>
              <a:rPr lang="fr-FR" sz="1400" b="1" dirty="0">
                <a:solidFill>
                  <a:srgbClr val="F28E65"/>
                </a:solidFill>
              </a:rPr>
              <a:t>bouton « infos sur le oui-si » </a:t>
            </a:r>
            <a:r>
              <a:rPr lang="fr-FR" sz="1400" dirty="0"/>
              <a:t>en face de la proposition dans votre dossier. Les dispositifs sont variés : </a:t>
            </a:r>
            <a:r>
              <a:rPr lang="fr-FR" sz="1400" b="1" dirty="0">
                <a:solidFill>
                  <a:srgbClr val="F28E65"/>
                </a:solidFill>
              </a:rPr>
              <a:t> </a:t>
            </a:r>
          </a:p>
          <a:p>
            <a:pPr marL="296333" indent="-285750" algn="just">
              <a:buFont typeface="Arial" panose="020B0604020202020204" pitchFamily="34" charset="0"/>
              <a:buChar char="•"/>
            </a:pPr>
            <a:r>
              <a:rPr lang="fr-FR" sz="1400" dirty="0"/>
              <a:t>accompagnement méthodologique,</a:t>
            </a:r>
          </a:p>
          <a:p>
            <a:pPr marL="296333" indent="-285750" algn="just">
              <a:buFont typeface="Arial" panose="020B0604020202020204" pitchFamily="34" charset="0"/>
              <a:buChar char="•"/>
            </a:pPr>
            <a:r>
              <a:rPr lang="fr-FR" sz="1400" dirty="0"/>
              <a:t>modules de remise à niveau dans certaines matières,</a:t>
            </a:r>
          </a:p>
          <a:p>
            <a:pPr marL="296333" indent="-285750" algn="just">
              <a:buFont typeface="Arial" panose="020B0604020202020204" pitchFamily="34" charset="0"/>
              <a:buChar char="•"/>
            </a:pPr>
            <a:r>
              <a:rPr lang="fr-FR" sz="1400" dirty="0"/>
              <a:t>tutorat individualisé ou collectif avec un enseignant ou un étudiant tuteur.</a:t>
            </a:r>
            <a:endParaRPr lang="fr-FR" sz="1400" b="1" dirty="0"/>
          </a:p>
          <a:p>
            <a:pPr algn="just"/>
            <a:br>
              <a:rPr lang="fr-FR" sz="1400" dirty="0"/>
            </a:br>
            <a:r>
              <a:rPr lang="fr-FR" sz="1400" dirty="0"/>
              <a:t>Cet accompagnement peut être </a:t>
            </a:r>
            <a:r>
              <a:rPr lang="fr-FR" sz="1400" b="1" dirty="0">
                <a:solidFill>
                  <a:srgbClr val="F28E65"/>
                </a:solidFill>
              </a:rPr>
              <a:t>programmé sur la durée de la Licence en 3 ans ou, dans certains cas, sur 4 ans </a:t>
            </a:r>
            <a:r>
              <a:rPr lang="fr-FR" sz="1400" dirty="0"/>
              <a:t>pour permettre à l’étudiant d’avancer à son rythme et réussir sa 1</a:t>
            </a:r>
            <a:r>
              <a:rPr lang="fr-FR" sz="1400" baseline="30000" dirty="0"/>
              <a:t>ère</a:t>
            </a:r>
            <a:r>
              <a:rPr lang="fr-FR" sz="1400" dirty="0"/>
              <a:t> année en 2 ans avec des bases solides.</a:t>
            </a:r>
          </a:p>
          <a:p>
            <a:pPr marL="237061" indent="-237061" defTabSz="609585">
              <a:defRPr/>
            </a:pPr>
            <a:r>
              <a:rPr lang="fr-FR" sz="1400" b="1" u="sng" dirty="0"/>
              <a:t>À savoir </a:t>
            </a:r>
            <a:r>
              <a:rPr lang="fr-FR" sz="1400" dirty="0"/>
              <a:t>: 26 000 étudiants inscrits en oui-si en 2024-2025</a:t>
            </a:r>
          </a:p>
          <a:p>
            <a:endParaRPr lang="fr-FR" dirty="0"/>
          </a:p>
        </p:txBody>
      </p:sp>
      <p:sp>
        <p:nvSpPr>
          <p:cNvPr id="5" name="Rectangle à coins arrondis 4"/>
          <p:cNvSpPr/>
          <p:nvPr/>
        </p:nvSpPr>
        <p:spPr>
          <a:xfrm>
            <a:off x="3523785" y="179184"/>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réponse Oui-si, c’est quoi ?</a:t>
            </a:r>
          </a:p>
        </p:txBody>
      </p:sp>
    </p:spTree>
    <p:extLst>
      <p:ext uri="{BB962C8B-B14F-4D97-AF65-F5344CB8AC3E}">
        <p14:creationId xmlns:p14="http://schemas.microsoft.com/office/powerpoint/2010/main" val="32629069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latin typeface="Marianne" panose="02000000000000000000" pitchFamily="2" charset="0"/>
              </a:rPr>
              <a:pPr/>
              <a:t>32</a:t>
            </a:fld>
            <a:endParaRPr lang="fr-FR" dirty="0">
              <a:solidFill>
                <a:schemeClr val="tx1"/>
              </a:solidFill>
              <a:latin typeface="Marianne" panose="02000000000000000000" pitchFamily="2" charset="0"/>
            </a:endParaRPr>
          </a:p>
        </p:txBody>
      </p:sp>
      <p:sp>
        <p:nvSpPr>
          <p:cNvPr id="5" name="Espace réservé du contenu 4"/>
          <p:cNvSpPr>
            <a:spLocks noGrp="1"/>
          </p:cNvSpPr>
          <p:nvPr>
            <p:ph sz="quarter" idx="14"/>
          </p:nvPr>
        </p:nvSpPr>
        <p:spPr>
          <a:xfrm>
            <a:off x="546100" y="942211"/>
            <a:ext cx="8026400" cy="2991260"/>
          </a:xfrm>
        </p:spPr>
        <p:txBody>
          <a:bodyPr/>
          <a:lstStyle/>
          <a:p>
            <a:pPr marL="10583" algn="just">
              <a:buSzTx/>
            </a:pPr>
            <a:r>
              <a:rPr lang="fr-FR" sz="1400" b="1" dirty="0">
                <a:solidFill>
                  <a:srgbClr val="F28E65"/>
                </a:solidFill>
              </a:rPr>
              <a:t>Les candidats sont alertés, le matin, dès qu’ils reçoivent une proposition d’admission </a:t>
            </a:r>
          </a:p>
          <a:p>
            <a:pPr marL="296333" indent="-285750" algn="just">
              <a:buSzTx/>
              <a:buFont typeface="Arial" panose="020B0604020202020204" pitchFamily="34" charset="0"/>
              <a:buChar char="•"/>
            </a:pPr>
            <a:r>
              <a:rPr lang="fr-FR" sz="1400" b="1" dirty="0">
                <a:solidFill>
                  <a:srgbClr val="F28E65"/>
                </a:solidFill>
              </a:rPr>
              <a:t>par SMS sur leur téléphone portable</a:t>
            </a:r>
          </a:p>
          <a:p>
            <a:pPr marL="296333" indent="-285750" algn="just">
              <a:buSzTx/>
              <a:buFont typeface="Arial" panose="020B0604020202020204" pitchFamily="34" charset="0"/>
              <a:buChar char="•"/>
            </a:pPr>
            <a:r>
              <a:rPr lang="fr-FR" sz="1400" b="1" dirty="0">
                <a:solidFill>
                  <a:srgbClr val="F28E65"/>
                </a:solidFill>
              </a:rPr>
              <a:t>par mail dans leur messagerie personnelle </a:t>
            </a:r>
            <a:r>
              <a:rPr lang="fr-FR" sz="1400" dirty="0">
                <a:solidFill>
                  <a:srgbClr val="000091"/>
                </a:solidFill>
              </a:rPr>
              <a:t>(une adresse mail valide et régulièrement consultée et un numéro de portable ont été demandés au moment de l’inscription)</a:t>
            </a:r>
            <a:endParaRPr lang="fr-FR" sz="1400" b="1" dirty="0">
              <a:solidFill>
                <a:srgbClr val="000091"/>
              </a:solidFill>
            </a:endParaRPr>
          </a:p>
          <a:p>
            <a:pPr marL="296333" indent="-285750" algn="just">
              <a:buSzTx/>
              <a:buFont typeface="Arial" panose="020B0604020202020204" pitchFamily="34" charset="0"/>
              <a:buChar char="•"/>
            </a:pPr>
            <a:r>
              <a:rPr lang="fr-FR" sz="1400" b="1" dirty="0">
                <a:solidFill>
                  <a:srgbClr val="F28E65"/>
                </a:solidFill>
              </a:rPr>
              <a:t>dans la messagerie intégrée au dossier </a:t>
            </a:r>
            <a:r>
              <a:rPr lang="fr-FR" sz="1400" dirty="0">
                <a:solidFill>
                  <a:srgbClr val="000091"/>
                </a:solidFill>
              </a:rPr>
              <a:t>candidat sur Parcoursup</a:t>
            </a:r>
          </a:p>
          <a:p>
            <a:pPr marL="10583" algn="just">
              <a:buSzTx/>
            </a:pPr>
            <a:endParaRPr lang="fr-FR" sz="1400" dirty="0">
              <a:solidFill>
                <a:srgbClr val="000091"/>
              </a:solidFill>
            </a:endParaRPr>
          </a:p>
          <a:p>
            <a:pPr marL="10583" algn="just">
              <a:buSzTx/>
            </a:pPr>
            <a:r>
              <a:rPr lang="fr-FR" sz="1400" b="1" dirty="0">
                <a:solidFill>
                  <a:srgbClr val="F28E65"/>
                </a:solidFill>
              </a:rPr>
              <a:t>À noter : </a:t>
            </a:r>
            <a:r>
              <a:rPr lang="fr-FR" sz="1400" dirty="0">
                <a:solidFill>
                  <a:srgbClr val="000091"/>
                </a:solidFill>
              </a:rPr>
              <a:t>il n’y a pas d’application mobile dédiée, l’application est compatible avec les smartphones. Cependant il est toujours conseillé d’interagir avec son dossier depuis un ordinateur. </a:t>
            </a:r>
          </a:p>
          <a:p>
            <a:pPr marL="10583" algn="just">
              <a:buSzTx/>
            </a:pPr>
            <a:endParaRPr lang="fr-FR" sz="1600" dirty="0">
              <a:solidFill>
                <a:srgbClr val="000091"/>
              </a:solidFill>
              <a:latin typeface="Marianne" panose="02000000000000000000" pitchFamily="2" charset="0"/>
            </a:endParaRPr>
          </a:p>
          <a:p>
            <a:endParaRPr lang="fr-FR" dirty="0"/>
          </a:p>
        </p:txBody>
      </p:sp>
      <p:sp>
        <p:nvSpPr>
          <p:cNvPr id="7" name="Rectangle 6"/>
          <p:cNvSpPr/>
          <p:nvPr/>
        </p:nvSpPr>
        <p:spPr>
          <a:xfrm>
            <a:off x="546100" y="3269890"/>
            <a:ext cx="7981950" cy="674031"/>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chemeClr val="bg1"/>
                </a:solidFill>
              </a:rPr>
              <a:t>À savoir</a:t>
            </a:r>
            <a:endParaRPr lang="fr-FR" sz="1400" b="1" kern="0" dirty="0">
              <a:solidFill>
                <a:schemeClr val="bg1"/>
              </a:solidFill>
            </a:endParaRPr>
          </a:p>
          <a:p>
            <a:pPr marL="0" lvl="1" algn="just" defTabSz="609585">
              <a:lnSpc>
                <a:spcPct val="90000"/>
              </a:lnSpc>
              <a:buSzPct val="100000"/>
              <a:defRPr/>
            </a:pPr>
            <a:r>
              <a:rPr lang="fr-FR" sz="1400" kern="0" dirty="0">
                <a:solidFill>
                  <a:schemeClr val="bg1"/>
                </a:solidFill>
              </a:rPr>
              <a:t>Les parents sont également prévenus lorsqu’ils ont renseigné leur adresse mail et leur numéro de portable dans le dossier Parcoursup de leur enfant.</a:t>
            </a:r>
          </a:p>
        </p:txBody>
      </p:sp>
      <p:sp>
        <p:nvSpPr>
          <p:cNvPr id="6" name="Rectangle à coins arrondis 5"/>
          <p:cNvSpPr/>
          <p:nvPr/>
        </p:nvSpPr>
        <p:spPr>
          <a:xfrm>
            <a:off x="3523785" y="18970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Une alerte pour chaque proposition d’admission</a:t>
            </a:r>
          </a:p>
        </p:txBody>
      </p:sp>
    </p:spTree>
    <p:extLst>
      <p:ext uri="{BB962C8B-B14F-4D97-AF65-F5344CB8AC3E}">
        <p14:creationId xmlns:p14="http://schemas.microsoft.com/office/powerpoint/2010/main" val="30527243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33</a:t>
            </a:fld>
            <a:endParaRPr lang="fr-FR" dirty="0">
              <a:solidFill>
                <a:schemeClr val="tx1"/>
              </a:solidFill>
            </a:endParaRPr>
          </a:p>
        </p:txBody>
      </p:sp>
      <p:sp>
        <p:nvSpPr>
          <p:cNvPr id="5" name="Espace réservé du contenu 4"/>
          <p:cNvSpPr>
            <a:spLocks noGrp="1"/>
          </p:cNvSpPr>
          <p:nvPr>
            <p:ph sz="quarter" idx="14"/>
          </p:nvPr>
        </p:nvSpPr>
        <p:spPr>
          <a:xfrm>
            <a:off x="450850" y="1261889"/>
            <a:ext cx="8020050" cy="3412625"/>
          </a:xfrm>
        </p:spPr>
        <p:txBody>
          <a:bodyPr/>
          <a:lstStyle/>
          <a:p>
            <a:pPr marL="510894" lvl="1" indent="-342900" algn="just">
              <a:spcBef>
                <a:spcPts val="800"/>
              </a:spcBef>
              <a:spcAft>
                <a:spcPts val="800"/>
              </a:spcAft>
              <a:buFont typeface="Wingdings" panose="05000000000000000000" pitchFamily="2" charset="2"/>
              <a:buChar char="Ø"/>
            </a:pPr>
            <a:r>
              <a:rPr lang="fr-FR" sz="1400" b="1" dirty="0">
                <a:solidFill>
                  <a:srgbClr val="ED7454"/>
                </a:solidFill>
              </a:rPr>
              <a:t>Pour une proposition reçue entre le 2 et le 3 juin 2026 inclus, </a:t>
            </a:r>
            <a:r>
              <a:rPr lang="fr-FR" sz="1400" dirty="0">
                <a:solidFill>
                  <a:srgbClr val="000091"/>
                </a:solidFill>
              </a:rPr>
              <a:t>le candidat a jusqu’au </a:t>
            </a:r>
            <a:r>
              <a:rPr lang="fr-FR" sz="1400" b="1" dirty="0">
                <a:solidFill>
                  <a:srgbClr val="000091"/>
                </a:solidFill>
              </a:rPr>
              <a:t>4 juin 2026, 23h59 </a:t>
            </a:r>
            <a:r>
              <a:rPr lang="fr-FR" sz="1400" dirty="0">
                <a:solidFill>
                  <a:srgbClr val="000091"/>
                </a:solidFill>
              </a:rPr>
              <a:t>(heure de Paris) pour répondre </a:t>
            </a:r>
          </a:p>
          <a:p>
            <a:pPr marL="510894" lvl="1" indent="-342900" algn="just">
              <a:spcBef>
                <a:spcPts val="800"/>
              </a:spcBef>
              <a:spcAft>
                <a:spcPts val="800"/>
              </a:spcAft>
              <a:buFont typeface="Wingdings" panose="05000000000000000000" pitchFamily="2" charset="2"/>
              <a:buChar char="Ø"/>
            </a:pPr>
            <a:r>
              <a:rPr lang="fr-FR" sz="1400" b="1" dirty="0">
                <a:solidFill>
                  <a:srgbClr val="ED7454"/>
                </a:solidFill>
              </a:rPr>
              <a:t>Pour une proposition reçue entre le 4 juin 2026 et le 9 juillet 2026 : </a:t>
            </a:r>
            <a:r>
              <a:rPr lang="fr-FR" sz="1400" dirty="0">
                <a:solidFill>
                  <a:srgbClr val="000091"/>
                </a:solidFill>
              </a:rPr>
              <a:t>il a 2 jours pour répondre </a:t>
            </a:r>
          </a:p>
          <a:p>
            <a:pPr marL="167994" lvl="1" indent="0" algn="just">
              <a:spcBef>
                <a:spcPts val="800"/>
              </a:spcBef>
              <a:spcAft>
                <a:spcPts val="800"/>
              </a:spcAft>
              <a:buNone/>
            </a:pPr>
            <a:r>
              <a:rPr lang="fr-FR" sz="1400" u="sng" dirty="0">
                <a:solidFill>
                  <a:srgbClr val="000091"/>
                </a:solidFill>
              </a:rPr>
              <a:t>Exemple</a:t>
            </a:r>
            <a:r>
              <a:rPr lang="fr-FR" sz="1400" dirty="0">
                <a:solidFill>
                  <a:srgbClr val="000091"/>
                </a:solidFill>
              </a:rPr>
              <a:t> : pour une proposition d’admission reçue le 10 juin 2026 (matin), le candidat devra répondre avant le 11 juin 2026 23h59 (heure de Paris). </a:t>
            </a:r>
          </a:p>
          <a:p>
            <a:endParaRPr lang="fr-FR" sz="1400" dirty="0"/>
          </a:p>
        </p:txBody>
      </p:sp>
      <p:sp>
        <p:nvSpPr>
          <p:cNvPr id="6" name="Rectangle 5">
            <a:extLst>
              <a:ext uri="{FF2B5EF4-FFF2-40B4-BE49-F238E27FC236}">
                <a16:creationId xmlns:a16="http://schemas.microsoft.com/office/drawing/2014/main" id="{6384C8A6-C37B-41FA-9229-E03164B21235}"/>
              </a:ext>
            </a:extLst>
          </p:cNvPr>
          <p:cNvSpPr/>
          <p:nvPr/>
        </p:nvSpPr>
        <p:spPr>
          <a:xfrm>
            <a:off x="1234915" y="3294150"/>
            <a:ext cx="7064536" cy="674031"/>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chemeClr val="bg1"/>
                </a:solidFill>
              </a:rPr>
              <a:t>Règle d’or</a:t>
            </a:r>
            <a:r>
              <a:rPr lang="fr-FR" sz="1400" b="1" kern="0" dirty="0">
                <a:solidFill>
                  <a:schemeClr val="bg1"/>
                </a:solidFill>
              </a:rPr>
              <a:t> </a:t>
            </a:r>
            <a:endParaRPr lang="fr-FR" sz="1400" kern="0" dirty="0">
              <a:solidFill>
                <a:schemeClr val="bg1"/>
              </a:solidFill>
            </a:endParaRPr>
          </a:p>
          <a:p>
            <a:pPr marL="0" lvl="1" algn="just" defTabSz="609585">
              <a:lnSpc>
                <a:spcPct val="90000"/>
              </a:lnSpc>
              <a:buSzPct val="100000"/>
              <a:defRPr/>
            </a:pPr>
            <a:r>
              <a:rPr lang="fr-FR" sz="1400" kern="0" dirty="0">
                <a:solidFill>
                  <a:schemeClr val="bg1"/>
                </a:solidFill>
              </a:rPr>
              <a:t>Il faut obligatoirement répondre à chaque proposition d’admission reçue avant la date limite indiquée dans le dossier, sous peine de la perdre.</a:t>
            </a:r>
          </a:p>
        </p:txBody>
      </p:sp>
      <p:sp>
        <p:nvSpPr>
          <p:cNvPr id="7" name="Rectangle à coins arrondis 6"/>
          <p:cNvSpPr/>
          <p:nvPr/>
        </p:nvSpPr>
        <p:spPr>
          <a:xfrm>
            <a:off x="3424369" y="205180"/>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délais de réponse aux propositions d’admission</a:t>
            </a:r>
          </a:p>
        </p:txBody>
      </p:sp>
    </p:spTree>
    <p:extLst>
      <p:ext uri="{BB962C8B-B14F-4D97-AF65-F5344CB8AC3E}">
        <p14:creationId xmlns:p14="http://schemas.microsoft.com/office/powerpoint/2010/main" val="4967028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520699" y="952820"/>
            <a:ext cx="8423909" cy="3742125"/>
          </a:xfrm>
        </p:spPr>
        <p:txBody>
          <a:bodyPr/>
          <a:lstStyle/>
          <a:p>
            <a:pPr marL="177800" lvl="0" indent="-177800" algn="just" defTabSz="457200">
              <a:spcBef>
                <a:spcPct val="20000"/>
              </a:spcBef>
              <a:spcAft>
                <a:spcPts val="0"/>
              </a:spcAft>
              <a:buClr>
                <a:srgbClr val="FF0000"/>
              </a:buClr>
              <a:buSzPct val="100000"/>
              <a:buFont typeface="Lucida Grande"/>
              <a:buChar char="&gt;"/>
            </a:pPr>
            <a:r>
              <a:rPr lang="fr-FR" sz="1600" b="1" dirty="0">
                <a:solidFill>
                  <a:srgbClr val="000091"/>
                </a:solidFill>
              </a:rPr>
              <a:t>Le candidat peut recevoir des réponses « en attente »</a:t>
            </a:r>
          </a:p>
          <a:p>
            <a:pPr marL="177800" lvl="0" indent="-177800" defTabSz="457200">
              <a:spcAft>
                <a:spcPts val="0"/>
              </a:spcAft>
              <a:buClr>
                <a:srgbClr val="FF0000"/>
              </a:buClr>
              <a:buSzPct val="100000"/>
              <a:buFont typeface="Lucida Grande"/>
              <a:buChar char="&gt;"/>
            </a:pPr>
            <a:endParaRPr lang="fr-FR" sz="1100" dirty="0">
              <a:solidFill>
                <a:srgbClr val="3D566E"/>
              </a:solidFill>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34</a:t>
            </a:fld>
            <a:endParaRPr lang="fr-FR" dirty="0">
              <a:solidFill>
                <a:schemeClr val="tx1"/>
              </a:solidFill>
            </a:endParaRPr>
          </a:p>
        </p:txBody>
      </p:sp>
      <p:sp>
        <p:nvSpPr>
          <p:cNvPr id="9" name="Espace réservé du contenu 4">
            <a:extLst>
              <a:ext uri="{FF2B5EF4-FFF2-40B4-BE49-F238E27FC236}">
                <a16:creationId xmlns:a16="http://schemas.microsoft.com/office/drawing/2014/main" id="{8A831A44-CDC8-4D60-AD01-BA211AF1C753}"/>
              </a:ext>
            </a:extLst>
          </p:cNvPr>
          <p:cNvSpPr>
            <a:spLocks noGrp="1"/>
          </p:cNvSpPr>
          <p:nvPr>
            <p:ph sz="quarter" idx="14"/>
          </p:nvPr>
        </p:nvSpPr>
        <p:spPr>
          <a:xfrm>
            <a:off x="520700" y="1331595"/>
            <a:ext cx="8003842" cy="3811905"/>
          </a:xfrm>
        </p:spPr>
        <p:txBody>
          <a:bodyPr/>
          <a:lstStyle/>
          <a:p>
            <a:pPr algn="just">
              <a:spcAft>
                <a:spcPts val="1200"/>
              </a:spcAft>
            </a:pPr>
            <a:r>
              <a:rPr lang="fr-FR" sz="1400" dirty="0">
                <a:solidFill>
                  <a:srgbClr val="000091"/>
                </a:solidFill>
              </a:rPr>
              <a:t>Pour chaque vœu, il peut consulter des informations sur la liste d’attente : sa </a:t>
            </a:r>
            <a:r>
              <a:rPr lang="fr-FR" sz="1400" dirty="0">
                <a:solidFill>
                  <a:srgbClr val="FF9575"/>
                </a:solidFill>
              </a:rPr>
              <a:t>position dans la liste d’attente </a:t>
            </a:r>
            <a:r>
              <a:rPr lang="fr-FR" sz="1400" dirty="0">
                <a:solidFill>
                  <a:srgbClr val="000091"/>
                </a:solidFill>
              </a:rPr>
              <a:t>évolue en fonction des désistements  des autres candidats.</a:t>
            </a:r>
          </a:p>
          <a:p>
            <a:pPr algn="just">
              <a:spcAft>
                <a:spcPts val="1200"/>
              </a:spcAft>
            </a:pPr>
            <a:r>
              <a:rPr lang="fr-FR" sz="1400" dirty="0">
                <a:solidFill>
                  <a:srgbClr val="000091"/>
                </a:solidFill>
              </a:rPr>
              <a:t>Un lycéen en attente sur tous ses vœux le 2 juin n’a rien à faire, ils sont automatiquement conservés. Le candidat aura à se prononcer lors de l’arrivée d’une proposition d’admission.</a:t>
            </a:r>
          </a:p>
          <a:p>
            <a:pPr algn="just">
              <a:spcBef>
                <a:spcPts val="600"/>
              </a:spcBef>
              <a:spcAft>
                <a:spcPts val="600"/>
              </a:spcAft>
            </a:pPr>
            <a:endParaRPr lang="fr-FR" sz="1400" dirty="0">
              <a:solidFill>
                <a:srgbClr val="0C5076"/>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endParaRPr lang="fr-FR" dirty="0"/>
          </a:p>
        </p:txBody>
      </p:sp>
      <p:pic>
        <p:nvPicPr>
          <p:cNvPr id="10" name="Image 9">
            <a:extLst>
              <a:ext uri="{FF2B5EF4-FFF2-40B4-BE49-F238E27FC236}">
                <a16:creationId xmlns:a16="http://schemas.microsoft.com/office/drawing/2014/main" id="{27FC93B4-EE93-4BDE-95DE-6FEA82342A92}"/>
              </a:ext>
            </a:extLst>
          </p:cNvPr>
          <p:cNvPicPr>
            <a:picLocks noChangeAspect="1"/>
          </p:cNvPicPr>
          <p:nvPr/>
        </p:nvPicPr>
        <p:blipFill>
          <a:blip r:embed="rId3"/>
          <a:stretch>
            <a:fillRect/>
          </a:stretch>
        </p:blipFill>
        <p:spPr>
          <a:xfrm>
            <a:off x="851799" y="2479339"/>
            <a:ext cx="7288901" cy="720108"/>
          </a:xfrm>
          <a:prstGeom prst="rect">
            <a:avLst/>
          </a:prstGeom>
        </p:spPr>
      </p:pic>
      <p:sp>
        <p:nvSpPr>
          <p:cNvPr id="11" name="ZoneTexte 10">
            <a:extLst>
              <a:ext uri="{FF2B5EF4-FFF2-40B4-BE49-F238E27FC236}">
                <a16:creationId xmlns:a16="http://schemas.microsoft.com/office/drawing/2014/main" id="{24C1C1D9-194B-4D61-B3BB-FE3B214993CE}"/>
              </a:ext>
            </a:extLst>
          </p:cNvPr>
          <p:cNvSpPr txBox="1"/>
          <p:nvPr/>
        </p:nvSpPr>
        <p:spPr>
          <a:xfrm>
            <a:off x="508897" y="3395028"/>
            <a:ext cx="6974267" cy="461665"/>
          </a:xfrm>
          <a:prstGeom prst="rect">
            <a:avLst/>
          </a:prstGeom>
          <a:solidFill>
            <a:srgbClr val="FF9575"/>
          </a:solidFill>
        </p:spPr>
        <p:txBody>
          <a:bodyPr wrap="square">
            <a:spAutoFit/>
          </a:bodyPr>
          <a:lstStyle>
            <a:defPPr>
              <a:defRPr lang="fr-FR"/>
            </a:defPPr>
            <a:lvl1pPr algn="ctr">
              <a:defRPr b="1">
                <a:solidFill>
                  <a:schemeClr val="bg1"/>
                </a:solidFill>
              </a:defRPr>
            </a:lvl1pPr>
          </a:lstStyle>
          <a:p>
            <a:pPr algn="l"/>
            <a:r>
              <a:rPr lang="fr-FR" sz="1200" b="0" dirty="0">
                <a:solidFill>
                  <a:srgbClr val="000091"/>
                </a:solidFill>
              </a:rPr>
              <a:t>À consulter dans votre dossier</a:t>
            </a:r>
          </a:p>
          <a:p>
            <a:pPr marL="171450" indent="-171450" algn="l">
              <a:buFont typeface="Wingdings" panose="05000000000000000000" pitchFamily="2" charset="2"/>
              <a:buChar char="§"/>
            </a:pPr>
            <a:r>
              <a:rPr lang="fr-FR" sz="1200" b="0" dirty="0">
                <a:solidFill>
                  <a:schemeClr val="tx1"/>
                </a:solidFill>
              </a:rPr>
              <a:t>La vidéo « </a:t>
            </a:r>
            <a:r>
              <a:rPr lang="fr-FR" sz="1200" b="0" dirty="0">
                <a:solidFill>
                  <a:schemeClr val="tx1"/>
                </a:solidFill>
                <a:hlinkClick r:id="rId4"/>
              </a:rPr>
              <a:t>Liste d’attente comment ça marche ?</a:t>
            </a:r>
            <a:r>
              <a:rPr lang="fr-FR" sz="1200" b="0" dirty="0">
                <a:solidFill>
                  <a:schemeClr val="tx1"/>
                </a:solidFill>
              </a:rPr>
              <a:t> » </a:t>
            </a:r>
          </a:p>
        </p:txBody>
      </p:sp>
      <p:sp>
        <p:nvSpPr>
          <p:cNvPr id="12" name="Rectangle à coins arrondis 11"/>
          <p:cNvSpPr/>
          <p:nvPr/>
        </p:nvSpPr>
        <p:spPr>
          <a:xfrm>
            <a:off x="4991100" y="232739"/>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Candidats en liste d’attente</a:t>
            </a:r>
          </a:p>
        </p:txBody>
      </p:sp>
    </p:spTree>
    <p:extLst>
      <p:ext uri="{BB962C8B-B14F-4D97-AF65-F5344CB8AC3E}">
        <p14:creationId xmlns:p14="http://schemas.microsoft.com/office/powerpoint/2010/main" val="25810566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solidFill>
                  <a:schemeClr val="tx1"/>
                </a:solidFill>
              </a:rPr>
              <a:pPr/>
              <a:t>35</a:t>
            </a:fld>
            <a:endParaRPr lang="fr-FR" dirty="0">
              <a:solidFill>
                <a:schemeClr val="tx1"/>
              </a:solidFill>
            </a:endParaRPr>
          </a:p>
        </p:txBody>
      </p:sp>
      <p:sp>
        <p:nvSpPr>
          <p:cNvPr id="3" name="Titre 2"/>
          <p:cNvSpPr>
            <a:spLocks noGrp="1"/>
          </p:cNvSpPr>
          <p:nvPr>
            <p:ph type="title"/>
          </p:nvPr>
        </p:nvSpPr>
        <p:spPr/>
        <p:txBody>
          <a:bodyPr/>
          <a:lstStyle/>
          <a:p>
            <a:r>
              <a:rPr lang="fr-FR" sz="2000" dirty="0">
                <a:latin typeface="+mn-lt"/>
              </a:rPr>
              <a:t>Une visualisation des indicateurs du classement   </a:t>
            </a:r>
          </a:p>
        </p:txBody>
      </p:sp>
      <p:sp>
        <p:nvSpPr>
          <p:cNvPr id="4" name="Rectangle 3"/>
          <p:cNvSpPr/>
          <p:nvPr/>
        </p:nvSpPr>
        <p:spPr>
          <a:xfrm>
            <a:off x="5998633" y="1350457"/>
            <a:ext cx="2559991" cy="1538883"/>
          </a:xfrm>
          <a:prstGeom prst="rect">
            <a:avLst/>
          </a:prstGeom>
          <a:solidFill>
            <a:srgbClr val="000091"/>
          </a:solidFill>
        </p:spPr>
        <p:txBody>
          <a:bodyPr wrap="square">
            <a:spAutoFit/>
          </a:bodyPr>
          <a:lstStyle/>
          <a:p>
            <a:pPr>
              <a:spcBef>
                <a:spcPts val="600"/>
              </a:spcBef>
              <a:spcAft>
                <a:spcPts val="600"/>
              </a:spcAft>
            </a:pPr>
            <a:r>
              <a:rPr lang="fr-FR" sz="1400" b="1" u="sng" dirty="0">
                <a:solidFill>
                  <a:schemeClr val="bg1"/>
                </a:solidFill>
              </a:rPr>
              <a:t>Conseil</a:t>
            </a:r>
            <a:br>
              <a:rPr lang="fr-FR" sz="1400" dirty="0">
                <a:solidFill>
                  <a:schemeClr val="bg1"/>
                </a:solidFill>
              </a:rPr>
            </a:br>
            <a:r>
              <a:rPr lang="fr-FR" sz="1400" dirty="0">
                <a:solidFill>
                  <a:schemeClr val="bg1"/>
                </a:solidFill>
              </a:rPr>
              <a:t>comparer sa position dans le classement et celle du dernier candidat admis en 2025 </a:t>
            </a:r>
          </a:p>
          <a:p>
            <a:pPr algn="just">
              <a:spcBef>
                <a:spcPts val="600"/>
              </a:spcBef>
              <a:spcAft>
                <a:spcPts val="600"/>
              </a:spcAft>
            </a:pPr>
            <a:r>
              <a:rPr lang="fr-FR" sz="1400" dirty="0">
                <a:solidFill>
                  <a:schemeClr val="bg1"/>
                </a:solidFill>
              </a:rPr>
              <a:t>&gt;&gt; une manière d’estimer les possibilités d’être admis</a:t>
            </a:r>
          </a:p>
        </p:txBody>
      </p:sp>
      <p:pic>
        <p:nvPicPr>
          <p:cNvPr id="10" name="Image 9">
            <a:extLst>
              <a:ext uri="{FF2B5EF4-FFF2-40B4-BE49-F238E27FC236}">
                <a16:creationId xmlns:a16="http://schemas.microsoft.com/office/drawing/2014/main" id="{CA4084ED-F59E-4DFA-9897-31ABFF53C1F0}"/>
              </a:ext>
            </a:extLst>
          </p:cNvPr>
          <p:cNvPicPr>
            <a:picLocks noChangeAspect="1"/>
          </p:cNvPicPr>
          <p:nvPr/>
        </p:nvPicPr>
        <p:blipFill>
          <a:blip r:embed="rId2"/>
          <a:stretch>
            <a:fillRect/>
          </a:stretch>
        </p:blipFill>
        <p:spPr>
          <a:xfrm>
            <a:off x="615566" y="1350457"/>
            <a:ext cx="5235044" cy="3246943"/>
          </a:xfrm>
          <a:prstGeom prst="rect">
            <a:avLst/>
          </a:prstGeom>
          <a:ln>
            <a:solidFill>
              <a:schemeClr val="bg1">
                <a:lumMod val="75000"/>
              </a:schemeClr>
            </a:solidFill>
          </a:ln>
        </p:spPr>
      </p:pic>
      <p:sp>
        <p:nvSpPr>
          <p:cNvPr id="7" name="Rectangle à coins arrondis 6"/>
          <p:cNvSpPr/>
          <p:nvPr/>
        </p:nvSpPr>
        <p:spPr>
          <a:xfrm>
            <a:off x="5323737" y="150257"/>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Comprendre les listes d’attente</a:t>
            </a:r>
          </a:p>
        </p:txBody>
      </p:sp>
    </p:spTree>
    <p:extLst>
      <p:ext uri="{BB962C8B-B14F-4D97-AF65-F5344CB8AC3E}">
        <p14:creationId xmlns:p14="http://schemas.microsoft.com/office/powerpoint/2010/main" val="18730343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939942"/>
          </a:xfrm>
        </p:spPr>
        <p:txBody>
          <a:bodyPr>
            <a:noAutofit/>
          </a:bodyPr>
          <a:lstStyle/>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Prenez connaissance du calendrier 2026,</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Simulateur d’admission ; Site d’entrainement de la phase d’admission).</a:t>
            </a:r>
            <a:br>
              <a:rPr lang="fr-FR" sz="1300" dirty="0">
                <a:solidFill>
                  <a:schemeClr val="accent1"/>
                </a:solidFill>
              </a:rPr>
            </a:b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Anticipez, n’attendez pas la dernière minute</a:t>
            </a:r>
            <a:br>
              <a:rPr lang="fr-FR" sz="1400" dirty="0">
                <a:solidFill>
                  <a:schemeClr val="accent1"/>
                </a:solidFill>
                <a:highlight>
                  <a:srgbClr val="0000FF"/>
                </a:highlight>
              </a:rPr>
            </a:br>
            <a:r>
              <a:rPr lang="fr-FR" sz="1300" dirty="0">
                <a:solidFill>
                  <a:schemeClr val="accent1"/>
                </a:solidFill>
              </a:rPr>
              <a:t>Anticipez au lycée pour construire votre projet d’orientation progressivement (avec </a:t>
            </a:r>
            <a:r>
              <a:rPr lang="fr-FR" sz="1300" b="1" dirty="0" err="1">
                <a:solidFill>
                  <a:srgbClr val="FFC000"/>
                </a:solidFill>
              </a:rPr>
              <a:t>Mon</a:t>
            </a:r>
            <a:r>
              <a:rPr lang="fr-FR" sz="1300" b="1" dirty="0" err="1">
                <a:solidFill>
                  <a:srgbClr val="3333CC"/>
                </a:solidFill>
              </a:rPr>
              <a:t>Projet</a:t>
            </a:r>
            <a:r>
              <a:rPr lang="fr-FR" sz="1300" b="1" dirty="0" err="1">
                <a:solidFill>
                  <a:srgbClr val="92D050"/>
                </a:solidFill>
              </a:rPr>
              <a:t>Sup</a:t>
            </a:r>
            <a:r>
              <a:rPr lang="fr-FR" sz="1300" dirty="0">
                <a:solidFill>
                  <a:schemeClr val="accent1"/>
                </a:solidFill>
              </a:rPr>
              <a:t> sur la plateforme Avenir-s ; la possibilité d’ouvrir un compte Parcoursup dès la 2nde), et explorez la carte des formations, comparez les formations entre elles, etc.</a:t>
            </a:r>
            <a:br>
              <a:rPr lang="fr-FR" sz="1300" dirty="0">
                <a:solidFill>
                  <a:schemeClr val="accent1"/>
                </a:solidFill>
              </a:rPr>
            </a:br>
            <a:r>
              <a:rPr lang="fr-FR" sz="1300" dirty="0">
                <a:solidFill>
                  <a:schemeClr val="accent1"/>
                </a:solidFill>
              </a:rPr>
              <a:t>Posez-vous les questions utiles sur l’établissement qui vous intéresse.</a:t>
            </a:r>
          </a:p>
          <a:p>
            <a:pPr marL="342900" indent="-342900"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Faites des vœux pour des formations qui vous intéressent, ne vous autocensurez pas, pensez à diversifier vos vœux et évitez de ne formuler qu’un seul vœu</a:t>
            </a:r>
          </a:p>
          <a:p>
            <a:pPr marL="228600" lvl="0" indent="-228600" defTabSz="457200">
              <a:spcBef>
                <a:spcPct val="20000"/>
              </a:spcBef>
              <a:spcAft>
                <a:spcPts val="0"/>
              </a:spcAft>
              <a:buClr>
                <a:schemeClr val="tx1"/>
              </a:buClr>
              <a:buSzPct val="100000"/>
              <a:buFont typeface="+mj-lt"/>
              <a:buAutoNum type="arabicPeriod"/>
            </a:pPr>
            <a:endParaRPr lang="fr-FR" sz="500" b="1" dirty="0"/>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profitez des rencontres avec les enseignants et étudiants du supérieur : Lives Parcoursup, journées portes ouvertes, étudiants ambassadeurs.</a:t>
            </a:r>
          </a:p>
          <a:p>
            <a:pPr marL="342900" indent="-342900" algn="just"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Préparez vous à choisir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a:t>
            </a:r>
          </a:p>
          <a:p>
            <a:pPr marL="269875" algn="just" defTabSz="457200">
              <a:spcBef>
                <a:spcPts val="600"/>
              </a:spcBef>
              <a:spcAft>
                <a:spcPts val="0"/>
              </a:spcAft>
              <a:buClr>
                <a:srgbClr val="FF0000"/>
              </a:buClr>
              <a:buSzPct val="100000"/>
            </a:pPr>
            <a:r>
              <a:rPr lang="fr-FR" sz="1300" b="1" dirty="0">
                <a:solidFill>
                  <a:schemeClr val="accent3">
                    <a:lumMod val="75000"/>
                  </a:schemeClr>
                </a:solidFill>
              </a:rPr>
              <a:t>Mais pensez aussi que 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accent3">
                  <a:lumMod val="75000"/>
                </a:schemeClr>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36</a:t>
            </a:fld>
            <a:endParaRPr lang="fr-FR" dirty="0"/>
          </a:p>
        </p:txBody>
      </p:sp>
      <p:sp>
        <p:nvSpPr>
          <p:cNvPr id="5" name="ZoneTexte 4"/>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10773" y="1347614"/>
            <a:ext cx="8298792" cy="3024336"/>
          </a:xfrm>
        </p:spPr>
        <p:txBody>
          <a:bodyPr>
            <a:normAutofit fontScale="77500" lnSpcReduction="20000"/>
          </a:bodyPr>
          <a:lstStyle/>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Les interlocuteurs au lycée : le professeur principal, la CPE, la proviseure</a:t>
            </a:r>
          </a:p>
          <a:p>
            <a:pPr marL="285750" lvl="0" indent="-285750" defTabSz="457200">
              <a:spcBef>
                <a:spcPct val="20000"/>
              </a:spcBef>
              <a:spcAft>
                <a:spcPts val="0"/>
              </a:spcAft>
              <a:buClr>
                <a:schemeClr val="tx2"/>
              </a:buClr>
              <a:buSzPct val="100000"/>
              <a:buFont typeface="Wingdings" panose="05000000000000000000" pitchFamily="2" charset="2"/>
              <a:buChar char="§"/>
            </a:pPr>
            <a:endParaRPr lang="fr-FR" sz="1600" b="1" dirty="0">
              <a:solidFill>
                <a:schemeClr val="bg1"/>
              </a:solidFill>
              <a:highlight>
                <a:srgbClr val="0000FF"/>
              </a:highlight>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numéro vert </a:t>
            </a:r>
            <a:r>
              <a:rPr lang="fr-FR" sz="2000" dirty="0">
                <a:solidFill>
                  <a:schemeClr val="accent1"/>
                </a:solidFill>
              </a:rPr>
              <a:t> </a:t>
            </a:r>
            <a:r>
              <a:rPr lang="fr-FR" sz="2000" b="1" dirty="0">
                <a:solidFill>
                  <a:schemeClr val="tx2"/>
                </a:solidFill>
              </a:rPr>
              <a:t>0 800 400 070 </a:t>
            </a:r>
            <a:br>
              <a:rPr lang="fr-FR" sz="2000" b="1" dirty="0">
                <a:solidFill>
                  <a:schemeClr val="tx2"/>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La messagerie contact </a:t>
            </a:r>
            <a:r>
              <a:rPr lang="fr-FR" sz="1600" dirty="0">
                <a:solidFill>
                  <a:schemeClr val="accent1"/>
                </a:solidFill>
              </a:rPr>
              <a:t> 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Les réseaux sociaux (Instagram, X, Facebook, </a:t>
            </a:r>
            <a:r>
              <a:rPr lang="fr-FR" sz="1600" b="1" dirty="0" err="1">
                <a:solidFill>
                  <a:schemeClr val="bg1"/>
                </a:solidFill>
                <a:highlight>
                  <a:srgbClr val="0000FF"/>
                </a:highlight>
              </a:rPr>
              <a:t>TikTok</a:t>
            </a:r>
            <a:r>
              <a:rPr lang="fr-FR" sz="1600" b="1" dirty="0">
                <a:solidFill>
                  <a:schemeClr val="bg1"/>
                </a:solidFill>
                <a:highlight>
                  <a:srgbClr val="0000FF"/>
                </a:highlight>
              </a:rPr>
              <a:t>, </a:t>
            </a:r>
            <a:r>
              <a:rPr lang="fr-FR" sz="1600" b="1" dirty="0" err="1">
                <a:solidFill>
                  <a:schemeClr val="bg1"/>
                </a:solidFill>
                <a:highlight>
                  <a:srgbClr val="0000FF"/>
                </a:highlight>
              </a:rPr>
              <a:t>Linkedin</a:t>
            </a:r>
            <a:r>
              <a:rPr lang="fr-FR" sz="1600" b="1" dirty="0">
                <a:solidFill>
                  <a:schemeClr val="bg1"/>
                </a:solidFill>
                <a:highlight>
                  <a:srgbClr val="0000FF"/>
                </a:highlight>
              </a:rPr>
              <a:t>, </a:t>
            </a:r>
            <a:r>
              <a:rPr lang="fr-FR" sz="1600" b="1" dirty="0" err="1">
                <a:solidFill>
                  <a:schemeClr val="bg1"/>
                </a:solidFill>
                <a:highlight>
                  <a:srgbClr val="0000FF"/>
                </a:highlight>
              </a:rPr>
              <a:t>Youtube</a:t>
            </a:r>
            <a:r>
              <a:rPr lang="fr-FR" sz="1600" b="1" dirty="0">
                <a:solidFill>
                  <a:schemeClr val="bg1"/>
                </a:solidFill>
                <a:highlight>
                  <a:srgbClr val="0000FF"/>
                </a:highlight>
              </a:rPr>
              <a:t>)</a:t>
            </a:r>
            <a:r>
              <a:rPr lang="fr-FR" sz="1600" dirty="0">
                <a:solidFill>
                  <a:schemeClr val="accent1"/>
                </a:solidFill>
              </a:rPr>
              <a:t> pour suivre l’actualité de Parcoursup et recevoir des conseils</a:t>
            </a:r>
          </a:p>
          <a:p>
            <a:pPr marL="285750" lvl="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600" dirty="0">
                <a:solidFill>
                  <a:schemeClr val="accent1"/>
                </a:solidFill>
              </a:rPr>
              <a:t> pour être informés des dates clés, des informations pratiques et des outils essentiels pour réussir son orientation post bac. </a:t>
            </a:r>
          </a:p>
          <a:p>
            <a:pPr marL="268288" defTabSz="457200">
              <a:spcBef>
                <a:spcPct val="20000"/>
              </a:spcBef>
              <a:spcAft>
                <a:spcPts val="0"/>
              </a:spcAft>
              <a:buClr>
                <a:schemeClr val="tx2"/>
              </a:buClr>
              <a:buSzPct val="100000"/>
            </a:pPr>
            <a:r>
              <a:rPr lang="fr-FR" sz="1500" i="1" dirty="0">
                <a:solidFill>
                  <a:schemeClr val="accent1"/>
                </a:solidFill>
              </a:rPr>
              <a:t>Pensez à activer les notifications pour recevoir toutes les informations. </a:t>
            </a:r>
          </a:p>
          <a:p>
            <a:pPr marL="28575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Des tutos vidéos, des quiz et une FAQ très riche (avec un moteur de recherche intégré)</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37</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pour vous aider et répondre à vos questions</a:t>
            </a:r>
          </a:p>
        </p:txBody>
      </p:sp>
    </p:spTree>
    <p:extLst>
      <p:ext uri="{BB962C8B-B14F-4D97-AF65-F5344CB8AC3E}">
        <p14:creationId xmlns:p14="http://schemas.microsoft.com/office/powerpoint/2010/main" val="17378280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38</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37029268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21/01/2026</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39</a:t>
            </a:fld>
            <a:endParaRPr lang="fr-FR" dirty="0"/>
          </a:p>
        </p:txBody>
      </p:sp>
      <p:sp>
        <p:nvSpPr>
          <p:cNvPr id="4" name="Titre 3"/>
          <p:cNvSpPr>
            <a:spLocks noGrp="1"/>
          </p:cNvSpPr>
          <p:nvPr>
            <p:ph type="title"/>
          </p:nvPr>
        </p:nvSpPr>
        <p:spPr/>
        <p:txBody>
          <a:bodyPr/>
          <a:lstStyle/>
          <a:p>
            <a:endParaRPr lang="fr-FR"/>
          </a:p>
        </p:txBody>
      </p:sp>
      <p:sp>
        <p:nvSpPr>
          <p:cNvPr id="5" name="Espace réservé du contenu 4"/>
          <p:cNvSpPr>
            <a:spLocks noGrp="1"/>
          </p:cNvSpPr>
          <p:nvPr>
            <p:ph sz="quarter" idx="14"/>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937138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21/01/2026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4</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5</a:t>
            </a:fld>
            <a:endParaRPr lang="fr-FR" dirty="0"/>
          </a:p>
        </p:txBody>
      </p:sp>
      <p:sp>
        <p:nvSpPr>
          <p:cNvPr id="14" name="ZoneTexte 13"/>
          <p:cNvSpPr txBox="1"/>
          <p:nvPr/>
        </p:nvSpPr>
        <p:spPr>
          <a:xfrm>
            <a:off x="346845" y="1382988"/>
            <a:ext cx="4052130" cy="1477328"/>
          </a:xfrm>
          <a:prstGeom prst="rect">
            <a:avLst/>
          </a:prstGeom>
          <a:noFill/>
        </p:spPr>
        <p:txBody>
          <a:bodyPr wrap="square" rtlCol="0">
            <a:spAutoFit/>
          </a:bodyPr>
          <a:lstStyle/>
          <a:p>
            <a:r>
              <a:rPr lang="fr-FR" sz="1500" b="1" dirty="0">
                <a:solidFill>
                  <a:schemeClr val="bg1"/>
                </a:solidFill>
                <a:highlight>
                  <a:srgbClr val="0000FF"/>
                </a:highlight>
              </a:rPr>
              <a:t>Sur onisep.fr/</a:t>
            </a:r>
            <a:r>
              <a:rPr lang="fr-FR" sz="1500" b="1" dirty="0" err="1">
                <a:solidFill>
                  <a:schemeClr val="bg1"/>
                </a:solidFill>
                <a:highlight>
                  <a:srgbClr val="0000FF"/>
                </a:highlight>
              </a:rPr>
              <a:t>avenir-s</a:t>
            </a:r>
            <a:endParaRPr lang="fr-FR" sz="1500" b="1" dirty="0">
              <a:solidFill>
                <a:schemeClr val="bg1"/>
              </a:solidFill>
              <a:highlight>
                <a:srgbClr val="0000FF"/>
              </a:highlight>
            </a:endParaRP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MonProjetSup, un </a:t>
            </a:r>
            <a:r>
              <a:rPr lang="fr-FR" sz="1300" b="1" dirty="0">
                <a:effectLst/>
                <a:latin typeface="+mj-lt"/>
                <a:ea typeface="Aptos" panose="020B0004020202020204" pitchFamily="34" charset="0"/>
                <a:cs typeface="Aptos" panose="020B0004020202020204" pitchFamily="34" charset="0"/>
              </a:rPr>
              <a:t>nouvel outil pour aider professeurs</a:t>
            </a:r>
            <a:r>
              <a:rPr lang="fr-FR" sz="1300" dirty="0">
                <a:effectLst/>
                <a:latin typeface="+mj-lt"/>
                <a:ea typeface="Aptos" panose="020B0004020202020204" pitchFamily="34" charset="0"/>
                <a:cs typeface="Aptos" panose="020B0004020202020204" pitchFamily="34" charset="0"/>
              </a:rPr>
              <a:t> et </a:t>
            </a:r>
            <a:r>
              <a:rPr lang="fr-FR" sz="1300" b="1" dirty="0">
                <a:effectLst/>
                <a:latin typeface="+mj-lt"/>
                <a:ea typeface="Aptos" panose="020B0004020202020204" pitchFamily="34" charset="0"/>
                <a:cs typeface="Aptos" panose="020B0004020202020204" pitchFamily="34" charset="0"/>
              </a:rPr>
              <a:t>lycéens </a:t>
            </a:r>
            <a:r>
              <a:rPr lang="fr-FR" sz="1300" dirty="0">
                <a:effectLst/>
                <a:latin typeface="+mj-lt"/>
                <a:ea typeface="Aptos" panose="020B0004020202020204" pitchFamily="34" charset="0"/>
                <a:cs typeface="Aptos" panose="020B0004020202020204" pitchFamily="34" charset="0"/>
              </a:rPr>
              <a:t>dans l’élaboration du projet d’orientation</a:t>
            </a:r>
          </a:p>
        </p:txBody>
      </p:sp>
      <p:sp>
        <p:nvSpPr>
          <p:cNvPr id="15" name="ZoneTexte 14"/>
          <p:cNvSpPr txBox="1"/>
          <p:nvPr/>
        </p:nvSpPr>
        <p:spPr>
          <a:xfrm flipH="1">
            <a:off x="346845" y="3193426"/>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br>
              <a:rPr lang="fr-FR" sz="1300" dirty="0"/>
            </a:br>
            <a:endParaRPr lang="fr-FR" sz="1300"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9352" y="2721601"/>
            <a:ext cx="3830446" cy="1872208"/>
          </a:xfrm>
          <a:prstGeom prst="rect">
            <a:avLst/>
          </a:prstGeom>
          <a:ln>
            <a:solidFill>
              <a:schemeClr val="bg1">
                <a:lumMod val="95000"/>
              </a:schemeClr>
            </a:solidFill>
          </a:ln>
        </p:spPr>
      </p:pic>
      <p:sp>
        <p:nvSpPr>
          <p:cNvPr id="9" name="Titre 1"/>
          <p:cNvSpPr>
            <a:spLocks noGrp="1"/>
          </p:cNvSpPr>
          <p:nvPr>
            <p:ph type="title"/>
          </p:nvPr>
        </p:nvSpPr>
        <p:spPr>
          <a:xfrm>
            <a:off x="467544" y="930072"/>
            <a:ext cx="8208912" cy="591630"/>
          </a:xfrm>
        </p:spPr>
        <p:txBody>
          <a:bodyPr/>
          <a:lstStyle/>
          <a:p>
            <a:r>
              <a:rPr lang="fr-FR" sz="2200" dirty="0"/>
              <a:t>LE BON RÉFLEXE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4728572" y="1385456"/>
            <a:ext cx="1296144" cy="972108"/>
          </a:xfrm>
          <a:prstGeom prst="rect">
            <a:avLst/>
          </a:prstGeom>
        </p:spPr>
      </p:pic>
      <p:sp>
        <p:nvSpPr>
          <p:cNvPr id="11" name="ZoneTexte 10"/>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algn="ctr"/>
            <a:r>
              <a:rPr lang="fr-FR" sz="1600" b="1" cap="small" dirty="0"/>
              <a:t>Des outils pour préparer son projet d’orientation</a:t>
            </a:r>
          </a:p>
        </p:txBody>
      </p:sp>
      <p:pic>
        <p:nvPicPr>
          <p:cNvPr id="3" name="Image 2">
            <a:extLst>
              <a:ext uri="{FF2B5EF4-FFF2-40B4-BE49-F238E27FC236}">
                <a16:creationId xmlns:a16="http://schemas.microsoft.com/office/drawing/2014/main" id="{E3371BD2-76F4-42FA-8BC3-45577F6B0FE0}"/>
              </a:ext>
            </a:extLst>
          </p:cNvPr>
          <p:cNvPicPr>
            <a:picLocks noChangeAspect="1"/>
          </p:cNvPicPr>
          <p:nvPr/>
        </p:nvPicPr>
        <p:blipFill>
          <a:blip r:embed="rId4"/>
          <a:stretch>
            <a:fillRect/>
          </a:stretch>
        </p:blipFill>
        <p:spPr>
          <a:xfrm>
            <a:off x="6151526" y="1934327"/>
            <a:ext cx="2448272" cy="419897"/>
          </a:xfrm>
          <a:prstGeom prst="rect">
            <a:avLst/>
          </a:prstGeom>
        </p:spPr>
      </p:pic>
    </p:spTree>
    <p:extLst>
      <p:ext uri="{BB962C8B-B14F-4D97-AF65-F5344CB8AC3E}">
        <p14:creationId xmlns:p14="http://schemas.microsoft.com/office/powerpoint/2010/main" val="1246330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ÉCHANGER, SE PRÉPARER</a:t>
            </a:r>
          </a:p>
        </p:txBody>
      </p:sp>
      <p:sp>
        <p:nvSpPr>
          <p:cNvPr id="8" name="Espace réservé du numéro de diapositive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1400" b="0" i="0" u="none" strike="noStrike" kern="1200" cap="none" spc="0" normalizeH="0" baseline="0" noProof="0" smtClean="0">
                <a:ln>
                  <a:noFill/>
                </a:ln>
                <a:solidFill>
                  <a:srgbClr val="FF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400" b="0" i="0" u="none" strike="noStrike" kern="1200" cap="none" spc="0" normalizeH="0" baseline="0" noProof="0" dirty="0">
              <a:ln>
                <a:noFill/>
              </a:ln>
              <a:solidFill>
                <a:srgbClr val="FF0000"/>
              </a:solidFill>
              <a:effectLst/>
              <a:uLnTx/>
              <a:uFillTx/>
              <a:latin typeface="Arial"/>
              <a:ea typeface="+mn-ea"/>
              <a:cs typeface="+mn-cs"/>
            </a:endParaRPr>
          </a:p>
        </p:txBody>
      </p:sp>
      <p:sp>
        <p:nvSpPr>
          <p:cNvPr id="2" name="ZoneTexte 1"/>
          <p:cNvSpPr txBox="1"/>
          <p:nvPr/>
        </p:nvSpPr>
        <p:spPr>
          <a:xfrm>
            <a:off x="467545" y="1347614"/>
            <a:ext cx="8247690" cy="3462486"/>
          </a:xfrm>
          <a:prstGeom prst="rect">
            <a:avLst/>
          </a:prstGeom>
          <a:solidFill>
            <a:schemeClr val="tx1"/>
          </a:solidFill>
          <a:ln w="28575">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des professionnels dans votre lycée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Votre professeur principal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personnels d’orientation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les formations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responsables de formations et étudiants ambassadeurs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Lors des journées portes ouvertes et salons avec conférences thématiques </a:t>
            </a: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200" b="0" i="0" u="none" strike="noStrike" kern="1200" cap="none" spc="0" normalizeH="0" baseline="0" noProof="0" dirty="0">
                <a:ln>
                  <a:noFill/>
                </a:ln>
                <a:solidFill>
                  <a:srgbClr val="FFFFFF"/>
                </a:solidFill>
                <a:effectLst/>
                <a:uLnTx/>
                <a:uFillTx/>
                <a:latin typeface="Arial"/>
                <a:ea typeface="+mn-ea"/>
                <a:cs typeface="+mn-cs"/>
              </a:rPr>
              <a:t>&gt;&gt; </a:t>
            </a:r>
            <a:r>
              <a:rPr kumimoji="0" lang="fr-FR" sz="1200" b="0" i="1" u="none" strike="noStrike" kern="1200" cap="none" spc="0" normalizeH="0" baseline="0" noProof="0" dirty="0">
                <a:ln>
                  <a:noFill/>
                </a:ln>
                <a:solidFill>
                  <a:srgbClr val="FFFFFF"/>
                </a:solidFill>
                <a:effectLst/>
                <a:uLnTx/>
                <a:uFillTx/>
                <a:latin typeface="Arial"/>
                <a:ea typeface="+mn-ea"/>
                <a:cs typeface="+mn-cs"/>
              </a:rPr>
              <a:t>contact et dates à retrouver sur parcoursup.gouv.fr </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500" b="1" i="0" u="none" strike="noStrike" kern="1200" cap="none" spc="0" normalizeH="0" baseline="0" noProof="0" dirty="0">
                <a:ln>
                  <a:noFill/>
                </a:ln>
                <a:solidFill>
                  <a:srgbClr val="FF9575"/>
                </a:solidFill>
                <a:effectLst/>
                <a:uLnTx/>
                <a:uFillTx/>
                <a:latin typeface="Arial"/>
                <a:ea typeface="+mn-ea"/>
                <a:cs typeface="+mn-cs"/>
              </a:rPr>
              <a:t>Se préparer avec les outils Parcoursup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Quiz, vidéos tuto, Règles d’or, FAQ, Live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Simulateur de </a:t>
            </a:r>
            <a:r>
              <a:rPr kumimoji="0" lang="fr-FR" sz="1200" b="0" i="0" u="none" strike="noStrike" kern="1200" cap="none" spc="0" normalizeH="0" baseline="0" noProof="0" dirty="0" err="1">
                <a:ln>
                  <a:noFill/>
                </a:ln>
                <a:solidFill>
                  <a:srgbClr val="FFFFFF"/>
                </a:solidFill>
                <a:effectLst/>
                <a:uLnTx/>
                <a:uFillTx/>
                <a:latin typeface="Arial"/>
                <a:ea typeface="+mn-ea"/>
                <a:cs typeface="+mn-cs"/>
              </a:rPr>
              <a:t>Parcoursup</a:t>
            </a:r>
            <a:r>
              <a:rPr kumimoji="0" lang="fr-FR" sz="1200" b="0" i="0" u="none" strike="noStrike" kern="1200" cap="none" spc="0" normalizeH="0" baseline="0" noProof="0" dirty="0">
                <a:ln>
                  <a:noFill/>
                </a:ln>
                <a:solidFill>
                  <a:srgbClr val="FFFFFF"/>
                </a:solidFill>
                <a:effectLst/>
                <a:uLnTx/>
                <a:uFillTx/>
                <a:latin typeface="Arial"/>
                <a:ea typeface="+mn-ea"/>
                <a:cs typeface="+mn-cs"/>
              </a:rPr>
              <a:t> : des données fiables, un outil personnalisé</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Site d’entrainement de la phase d’admission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S’informer tout au long de la procédure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Consulter l’espace « Ressources » sur parcoursup.gouv.fr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Suivre Parcoursup sur les réseaux sociaux</a:t>
            </a:r>
          </a:p>
        </p:txBody>
      </p:sp>
      <p:sp>
        <p:nvSpPr>
          <p:cNvPr id="6" name="ZoneTexte 5">
            <a:extLst>
              <a:ext uri="{FF2B5EF4-FFF2-40B4-BE49-F238E27FC236}">
                <a16:creationId xmlns:a16="http://schemas.microsoft.com/office/drawing/2014/main" id="{EA7B6D1B-DD48-4DF9-92E1-49E7164BF8BE}"/>
              </a:ext>
            </a:extLst>
          </p:cNvPr>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small" spc="0" normalizeH="0" baseline="0" noProof="0" dirty="0">
                <a:ln>
                  <a:noFill/>
                </a:ln>
                <a:solidFill>
                  <a:srgbClr val="000091"/>
                </a:solidFill>
                <a:effectLst/>
                <a:uLnTx/>
                <a:uFillTx/>
                <a:latin typeface="Arial"/>
                <a:ea typeface="+mn-ea"/>
                <a:cs typeface="+mn-cs"/>
              </a:rPr>
              <a:t>Des outils pour préparer son projet d’orientation</a:t>
            </a:r>
          </a:p>
        </p:txBody>
      </p:sp>
      <p:sp>
        <p:nvSpPr>
          <p:cNvPr id="7" name="Explosion 2 6"/>
          <p:cNvSpPr/>
          <p:nvPr/>
        </p:nvSpPr>
        <p:spPr>
          <a:xfrm>
            <a:off x="6588224" y="3219822"/>
            <a:ext cx="2232248" cy="1506444"/>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ZoneTexte 9"/>
          <p:cNvSpPr txBox="1"/>
          <p:nvPr/>
        </p:nvSpPr>
        <p:spPr>
          <a:xfrm>
            <a:off x="7020272" y="3743732"/>
            <a:ext cx="1440160"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 d’1 lycéen sur 2 </a:t>
            </a:r>
            <a:br>
              <a:rPr kumimoji="0" lang="fr-FR" sz="1000" b="1" i="0" u="none" strike="noStrike" kern="1200" cap="none" spc="0" normalizeH="0" baseline="0" noProof="0" dirty="0">
                <a:ln>
                  <a:noFill/>
                </a:ln>
                <a:solidFill>
                  <a:srgbClr val="000091"/>
                </a:solidFill>
                <a:effectLst/>
                <a:uLnTx/>
                <a:uFillTx/>
                <a:latin typeface="Arial"/>
                <a:ea typeface="+mn-ea"/>
                <a:cs typeface="+mn-cs"/>
              </a:rPr>
            </a:br>
            <a:r>
              <a:rPr kumimoji="0" lang="fr-FR" sz="1000" b="1" i="0" u="none" strike="noStrike" kern="1200" cap="none" spc="0" normalizeH="0" baseline="0" noProof="0" dirty="0">
                <a:ln>
                  <a:noFill/>
                </a:ln>
                <a:solidFill>
                  <a:srgbClr val="000091"/>
                </a:solidFill>
                <a:effectLst/>
                <a:uLnTx/>
                <a:uFillTx/>
                <a:latin typeface="Arial"/>
                <a:ea typeface="+mn-ea"/>
                <a:cs typeface="+mn-cs"/>
              </a:rPr>
              <a:t>a utilisé le site d’entraînement</a:t>
            </a:r>
          </a:p>
        </p:txBody>
      </p:sp>
      <p:sp>
        <p:nvSpPr>
          <p:cNvPr id="11" name="Explosion 2 10"/>
          <p:cNvSpPr/>
          <p:nvPr/>
        </p:nvSpPr>
        <p:spPr>
          <a:xfrm>
            <a:off x="5724128" y="2067694"/>
            <a:ext cx="2304256" cy="1676038"/>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ZoneTexte 11"/>
          <p:cNvSpPr txBox="1"/>
          <p:nvPr/>
        </p:nvSpPr>
        <p:spPr>
          <a:xfrm>
            <a:off x="6156176" y="2665824"/>
            <a:ext cx="1368152"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80% des lycéens déclarent avoir utilisé le simulateur</a:t>
            </a:r>
          </a:p>
        </p:txBody>
      </p:sp>
    </p:spTree>
    <p:extLst>
      <p:ext uri="{BB962C8B-B14F-4D97-AF65-F5344CB8AC3E}">
        <p14:creationId xmlns:p14="http://schemas.microsoft.com/office/powerpoint/2010/main" val="2702570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1800" dirty="0">
                <a:solidFill>
                  <a:schemeClr val="bg1"/>
                </a:solidFill>
                <a:highlight>
                  <a:srgbClr val="0000FF"/>
                </a:highlight>
                <a:latin typeface="+mn-lt"/>
                <a:ea typeface="+mn-ea"/>
                <a:cs typeface="+mn-cs"/>
              </a:rPr>
              <a:t>S’inscrire sur Parcoursup à partir du 19 janvier 2026 </a:t>
            </a:r>
          </a:p>
        </p:txBody>
      </p:sp>
      <p:sp>
        <p:nvSpPr>
          <p:cNvPr id="3" name="Espace réservé du contenu 2"/>
          <p:cNvSpPr>
            <a:spLocks noGrp="1"/>
          </p:cNvSpPr>
          <p:nvPr>
            <p:ph sz="quarter" idx="4294967295"/>
          </p:nvPr>
        </p:nvSpPr>
        <p:spPr>
          <a:xfrm>
            <a:off x="467542" y="1347614"/>
            <a:ext cx="8208914" cy="3160936"/>
          </a:xfrm>
        </p:spPr>
        <p:txBody>
          <a:bodyPr/>
          <a:lstStyle/>
          <a:p>
            <a:pPr algn="just"/>
            <a:r>
              <a:rPr lang="fr-FR" sz="1300" b="1" dirty="0">
                <a:solidFill>
                  <a:schemeClr val="bg1"/>
                </a:solidFill>
                <a:highlight>
                  <a:srgbClr val="0000FF"/>
                </a:highlight>
              </a:rPr>
              <a:t>1. CRÉER UN COMPTE</a:t>
            </a:r>
          </a:p>
          <a:p>
            <a:pPr algn="just"/>
            <a:r>
              <a:rPr lang="fr-FR" sz="1200" b="1" dirty="0">
                <a:solidFill>
                  <a:schemeClr val="accent1"/>
                </a:solidFill>
              </a:rPr>
              <a:t>Les candidats doivent d’abord se créer un compte Parcoursup</a:t>
            </a:r>
            <a:r>
              <a:rPr lang="fr-FR" sz="1200" dirty="0">
                <a:solidFill>
                  <a:schemeClr val="accent1"/>
                </a:solidFill>
              </a:rPr>
              <a:t>, </a:t>
            </a:r>
            <a:r>
              <a:rPr lang="fr-FR" sz="1200" b="1" dirty="0">
                <a:solidFill>
                  <a:schemeClr val="accent1"/>
                </a:solidFill>
              </a:rPr>
              <a:t>en utilisant l'adresse mail précédemment transmise au lycée.</a:t>
            </a:r>
            <a:r>
              <a:rPr lang="fr-FR" sz="1200" dirty="0">
                <a:solidFill>
                  <a:schemeClr val="accent1"/>
                </a:solidFill>
              </a:rPr>
              <a:t> En cas de doute contactez l’établissement (CPE/PP, proviseure).</a:t>
            </a:r>
          </a:p>
          <a:p>
            <a:pPr algn="just"/>
            <a:r>
              <a:rPr lang="fr-FR" sz="1300" b="1" dirty="0">
                <a:solidFill>
                  <a:schemeClr val="bg1"/>
                </a:solidFill>
                <a:highlight>
                  <a:srgbClr val="0000FF"/>
                </a:highlight>
              </a:rPr>
              <a:t>2. CRÉER SON DOSSIER</a:t>
            </a:r>
          </a:p>
          <a:p>
            <a:pPr algn="just">
              <a:spcAft>
                <a:spcPts val="0"/>
              </a:spcAft>
            </a:pPr>
            <a:r>
              <a:rPr lang="fr-FR" sz="1200" b="1" dirty="0">
                <a:solidFill>
                  <a:schemeClr val="accent1"/>
                </a:solidFill>
              </a:rPr>
              <a:t>Une fois le compte créé, les lycéens se connectent pour commencer la création de leur dossier candidat. </a:t>
            </a:r>
          </a:p>
          <a:p>
            <a:pPr algn="just">
              <a:spcAft>
                <a:spcPts val="0"/>
              </a:spcAft>
            </a:pPr>
            <a:r>
              <a:rPr lang="fr-FR" sz="1200" b="1" dirty="0">
                <a:solidFill>
                  <a:schemeClr val="accent1"/>
                </a:solidFill>
              </a:rPr>
              <a:t>Vous aurez besoin de renseigner votre INE </a:t>
            </a:r>
            <a:r>
              <a:rPr lang="fr-FR" sz="1200" dirty="0">
                <a:solidFill>
                  <a:schemeClr val="accent1"/>
                </a:solidFill>
              </a:rPr>
              <a:t>(identifiant national élève pour tous les lycéens). Il est présent sur les bulletins scolaires ou le relevé de notes des épreuves du baccalauréat.</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7</a:t>
            </a:fld>
            <a:endParaRPr lang="fr-FR"/>
          </a:p>
        </p:txBody>
      </p:sp>
      <p:sp>
        <p:nvSpPr>
          <p:cNvPr id="9" name="ZoneTexte 8"/>
          <p:cNvSpPr txBox="1"/>
          <p:nvPr/>
        </p:nvSpPr>
        <p:spPr>
          <a:xfrm>
            <a:off x="4716016" y="195486"/>
            <a:ext cx="3960440" cy="369332"/>
          </a:xfrm>
          <a:prstGeom prst="rect">
            <a:avLst/>
          </a:prstGeom>
          <a:solidFill>
            <a:schemeClr val="accent6">
              <a:lumMod val="60000"/>
              <a:lumOff val="40000"/>
            </a:schemeClr>
          </a:solidFill>
        </p:spPr>
        <p:txBody>
          <a:bodyPr wrap="square" rtlCol="0">
            <a:spAutoFit/>
          </a:bodyPr>
          <a:lstStyle/>
          <a:p>
            <a:pPr algn="ctr"/>
            <a:r>
              <a:rPr lang="fr-FR" b="1" cap="small" dirty="0"/>
              <a:t>S’inscrire sur Parcoursup </a:t>
            </a:r>
          </a:p>
        </p:txBody>
      </p:sp>
      <p:sp>
        <p:nvSpPr>
          <p:cNvPr id="10" name="ZoneTexte 9"/>
          <p:cNvSpPr txBox="1"/>
          <p:nvPr/>
        </p:nvSpPr>
        <p:spPr>
          <a:xfrm>
            <a:off x="373198" y="3436464"/>
            <a:ext cx="8397871" cy="583237"/>
          </a:xfrm>
          <a:prstGeom prst="rect">
            <a:avLst/>
          </a:prstGeom>
          <a:solidFill>
            <a:schemeClr val="accent6">
              <a:lumMod val="40000"/>
              <a:lumOff val="60000"/>
            </a:schemeClr>
          </a:solidFill>
        </p:spPr>
        <p:txBody>
          <a:bodyPr wrap="square" rtlCol="0">
            <a:spAutoFit/>
          </a:bodyPr>
          <a:lstStyle/>
          <a:p>
            <a:r>
              <a:rPr lang="fr-FR" sz="1100" b="1" cap="small" dirty="0">
                <a:solidFill>
                  <a:schemeClr val="tx2"/>
                </a:solidFill>
              </a:rPr>
              <a:t>[ Important ] </a:t>
            </a:r>
            <a:r>
              <a:rPr lang="fr-FR" sz="1100" dirty="0">
                <a:solidFill>
                  <a:schemeClr val="accent1"/>
                </a:solidFill>
              </a:rPr>
              <a:t>les alertes envoyées par la plateforme seront adressés par sms sur le numéro de téléphone portable de l’élève transmis au lycée.</a:t>
            </a:r>
          </a:p>
          <a:p>
            <a:pPr marL="0" lvl="1" algn="just" defTabSz="457200">
              <a:lnSpc>
                <a:spcPct val="90000"/>
              </a:lnSpc>
              <a:buSzPct val="100000"/>
            </a:pPr>
            <a:endParaRPr lang="fr-FR" sz="1100" b="1" i="1" dirty="0">
              <a:solidFill>
                <a:schemeClr val="accent1"/>
              </a:solidFill>
            </a:endParaRPr>
          </a:p>
        </p:txBody>
      </p:sp>
    </p:spTree>
    <p:extLst>
      <p:ext uri="{BB962C8B-B14F-4D97-AF65-F5344CB8AC3E}">
        <p14:creationId xmlns:p14="http://schemas.microsoft.com/office/powerpoint/2010/main" val="1614475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25 000 formations dispensant des diplômes nationaux et d’établissements :</a:t>
            </a:r>
          </a:p>
          <a:p>
            <a:endParaRPr lang="fr-FR" sz="800" b="1" dirty="0">
              <a:solidFill>
                <a:srgbClr val="F28E65"/>
              </a:solidFill>
            </a:endParaRPr>
          </a:p>
          <a:p>
            <a:pPr algn="just">
              <a:buClr>
                <a:schemeClr val="bg2"/>
              </a:buClr>
            </a:pPr>
            <a:r>
              <a:rPr lang="fr-FR" sz="1400" b="1" dirty="0">
                <a:solidFill>
                  <a:schemeClr val="bg1"/>
                </a:solidFill>
                <a:highlight>
                  <a:srgbClr val="0000FF"/>
                </a:highlight>
              </a:rPr>
              <a:t>Des formations sous statut étudiant</a:t>
            </a:r>
            <a:endParaRPr lang="fr-FR" sz="1400" dirty="0">
              <a:solidFill>
                <a:schemeClr val="accent1"/>
              </a:solidFill>
            </a:endParaRPr>
          </a:p>
          <a:p>
            <a:pPr marL="537750" lvl="1" indent="-285750" algn="just">
              <a:buClr>
                <a:schemeClr val="tx2"/>
              </a:buClr>
              <a:buFont typeface="Wingdings" panose="05000000000000000000" pitchFamily="2" charset="2"/>
              <a:buChar char="§"/>
            </a:pPr>
            <a:r>
              <a:rPr lang="fr-FR" sz="1300" b="1" dirty="0">
                <a:solidFill>
                  <a:schemeClr val="accent1"/>
                </a:solidFill>
              </a:rPr>
              <a:t>Formations dites « non sélectives » </a:t>
            </a:r>
            <a:r>
              <a:rPr lang="fr-FR" sz="1300" dirty="0">
                <a:solidFill>
                  <a:schemeClr val="accent1"/>
                </a:solidFill>
              </a:rPr>
              <a:t>: les différentes licences (dont les licences « accès santé »), les licences professorat des écoles (LPE) et les parcours d’accès aux études de santé (PASS). </a:t>
            </a:r>
          </a:p>
          <a:p>
            <a:pPr marL="537750" lvl="1" indent="-285750" algn="just">
              <a:buClr>
                <a:schemeClr val="tx2"/>
              </a:buClr>
              <a:buFont typeface="Wingdings" panose="05000000000000000000" pitchFamily="2" charset="2"/>
              <a:buChar char="§"/>
            </a:pPr>
            <a:r>
              <a:rPr lang="fr-FR" sz="1300" b="1" dirty="0">
                <a:solidFill>
                  <a:schemeClr val="accent1"/>
                </a:solidFill>
              </a:rPr>
              <a:t>Formations dites «  sélectives » </a:t>
            </a:r>
            <a:r>
              <a:rPr lang="fr-FR" sz="1300" dirty="0">
                <a:solidFill>
                  <a:schemeClr val="accent1"/>
                </a:solidFill>
              </a:rPr>
              <a:t>: les classes prépa, BTS, BUT (</a:t>
            </a:r>
            <a:r>
              <a:rPr lang="fr-FR" sz="1300" dirty="0" err="1">
                <a:solidFill>
                  <a:schemeClr val="accent1"/>
                </a:solidFill>
              </a:rPr>
              <a:t>Bachelor</a:t>
            </a:r>
            <a:r>
              <a:rPr lang="fr-FR" sz="1300" dirty="0">
                <a:solidFill>
                  <a:schemeClr val="accent1"/>
                </a:solidFill>
              </a:rPr>
              <a:t>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algn="just">
              <a:spcAft>
                <a:spcPts val="0"/>
              </a:spcAft>
              <a:buClr>
                <a:schemeClr val="bg2"/>
              </a:buClr>
            </a:pPr>
            <a:r>
              <a:rPr lang="fr-FR" sz="1400" b="1" dirty="0">
                <a:solidFill>
                  <a:schemeClr val="bg1"/>
                </a:solidFill>
                <a:highlight>
                  <a:srgbClr val="0000FF"/>
                </a:highlight>
              </a:rPr>
              <a:t>Des formations sous statut apprenti (en alternance)</a:t>
            </a:r>
            <a:endParaRPr lang="fr-FR" sz="1400" dirty="0">
              <a:solidFill>
                <a:schemeClr val="accent1"/>
              </a:solidFill>
            </a:endParaRP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associe enseignements académiques et expérience concrète dans une entreprise.</a:t>
            </a: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6" name="ZoneTexte 5"/>
          <p:cNvSpPr txBox="1"/>
          <p:nvPr/>
        </p:nvSpPr>
        <p:spPr>
          <a:xfrm>
            <a:off x="4499992" y="114767"/>
            <a:ext cx="4207668" cy="338554"/>
          </a:xfrm>
          <a:prstGeom prst="rect">
            <a:avLst/>
          </a:prstGeom>
          <a:solidFill>
            <a:schemeClr val="accent6">
              <a:lumMod val="60000"/>
              <a:lumOff val="40000"/>
            </a:schemeClr>
          </a:solidFill>
        </p:spPr>
        <p:txBody>
          <a:bodyPr wrap="square" rtlCol="0">
            <a:spAutoFit/>
          </a:bodyPr>
          <a:lstStyle/>
          <a:p>
            <a:pPr algn="ctr"/>
            <a:r>
              <a:rPr lang="fr-FR" sz="1600" b="1" cap="small" dirty="0"/>
              <a:t>Les formations sur parcoursup</a:t>
            </a:r>
          </a:p>
        </p:txBody>
      </p:sp>
    </p:spTree>
    <p:extLst>
      <p:ext uri="{BB962C8B-B14F-4D97-AF65-F5344CB8AC3E}">
        <p14:creationId xmlns:p14="http://schemas.microsoft.com/office/powerpoint/2010/main" val="1900164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2036" y="954177"/>
            <a:ext cx="3996428" cy="2077215"/>
          </a:xfrm>
          <a:prstGeom prst="rect">
            <a:avLst/>
          </a:prstGeom>
          <a:ln>
            <a:solidFill>
              <a:schemeClr val="bg1">
                <a:lumMod val="95000"/>
              </a:schemeClr>
            </a:solidFill>
          </a:ln>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3"/>
          <a:stretch>
            <a:fillRect/>
          </a:stretch>
        </p:blipFill>
        <p:spPr>
          <a:xfrm>
            <a:off x="6750250" y="3103742"/>
            <a:ext cx="1137720" cy="1595947"/>
          </a:xfrm>
          <a:prstGeom prst="rect">
            <a:avLst/>
          </a:prstGeom>
          <a:ln>
            <a:solidFill>
              <a:schemeClr val="bg1">
                <a:lumMod val="95000"/>
              </a:schemeClr>
            </a:solidFill>
          </a:ln>
        </p:spPr>
      </p:pic>
      <p:sp>
        <p:nvSpPr>
          <p:cNvPr id="11" name="ZoneTexte 10"/>
          <p:cNvSpPr txBox="1"/>
          <p:nvPr/>
        </p:nvSpPr>
        <p:spPr>
          <a:xfrm>
            <a:off x="3707904" y="150771"/>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l’offre de formation</a:t>
            </a:r>
          </a:p>
        </p:txBody>
      </p:sp>
      <p:sp>
        <p:nvSpPr>
          <p:cNvPr id="2" name="ZoneTexte 1"/>
          <p:cNvSpPr txBox="1"/>
          <p:nvPr/>
        </p:nvSpPr>
        <p:spPr>
          <a:xfrm>
            <a:off x="9900592" y="1923678"/>
            <a:ext cx="1008112" cy="2859822"/>
          </a:xfrm>
          <a:prstGeom prst="rect">
            <a:avLst/>
          </a:prstGeom>
          <a:noFill/>
        </p:spPr>
        <p:txBody>
          <a:bodyPr wrap="square" rtlCol="0">
            <a:spAutoFit/>
          </a:bodyPr>
          <a:lstStyle/>
          <a:p>
            <a:endParaRPr lang="fr-FR" dirty="0"/>
          </a:p>
        </p:txBody>
      </p:sp>
      <p:cxnSp>
        <p:nvCxnSpPr>
          <p:cNvPr id="6" name="Connecteur droit avec flèche 5"/>
          <p:cNvCxnSpPr/>
          <p:nvPr/>
        </p:nvCxnSpPr>
        <p:spPr>
          <a:xfrm>
            <a:off x="3923928" y="1059582"/>
            <a:ext cx="3527196" cy="0"/>
          </a:xfrm>
          <a:prstGeom prst="straightConnector1">
            <a:avLst/>
          </a:prstGeom>
          <a:ln w="41275">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7451124" y="812047"/>
            <a:ext cx="1441356" cy="460274"/>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contenu 2"/>
          <p:cNvSpPr txBox="1">
            <a:spLocks/>
          </p:cNvSpPr>
          <p:nvPr/>
        </p:nvSpPr>
        <p:spPr bwMode="gray">
          <a:xfrm>
            <a:off x="486828" y="933302"/>
            <a:ext cx="4182795" cy="235519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bg2"/>
              </a:buClr>
            </a:pPr>
            <a:r>
              <a:rPr lang="fr-FR" sz="1800" b="1" dirty="0">
                <a:solidFill>
                  <a:schemeClr val="bg1"/>
                </a:solidFill>
                <a:highlight>
                  <a:srgbClr val="0000FF"/>
                </a:highlight>
              </a:rPr>
              <a:t>Carte d’identité de la formation </a:t>
            </a:r>
            <a:r>
              <a:rPr lang="fr-FR" sz="1800" b="1" dirty="0">
                <a:solidFill>
                  <a:schemeClr val="tx2"/>
                </a:solidFill>
                <a:cs typeface="Calibri" panose="020F0502020204030204" pitchFamily="34" charset="0"/>
              </a:rPr>
              <a:t>  </a:t>
            </a:r>
          </a:p>
          <a:p>
            <a:pPr algn="just">
              <a:buClr>
                <a:schemeClr val="tx2"/>
              </a:buClr>
            </a:pPr>
            <a:r>
              <a:rPr lang="fr-FR" sz="1400" b="1" dirty="0">
                <a:solidFill>
                  <a:srgbClr val="000091"/>
                </a:solidFill>
              </a:rPr>
              <a:t>Vérifier en un coup d’œil </a:t>
            </a:r>
          </a:p>
          <a:p>
            <a:pPr marL="171450" indent="-171450" algn="just">
              <a:buClr>
                <a:schemeClr val="tx2"/>
              </a:buClr>
              <a:buFont typeface="Wingdings" panose="05000000000000000000" pitchFamily="2" charset="2"/>
              <a:buChar char="ü"/>
            </a:pPr>
            <a:r>
              <a:rPr lang="fr-FR" sz="1400" dirty="0">
                <a:solidFill>
                  <a:srgbClr val="000091"/>
                </a:solidFill>
              </a:rPr>
              <a:t>le statut de l’établissement (public/privé en contrat avec l’État/privé), </a:t>
            </a:r>
          </a:p>
          <a:p>
            <a:pPr marL="171450" indent="-171450" algn="just">
              <a:buClr>
                <a:schemeClr val="tx2"/>
              </a:buClr>
              <a:buFont typeface="Wingdings" panose="05000000000000000000" pitchFamily="2" charset="2"/>
              <a:buChar char="ü"/>
            </a:pPr>
            <a:r>
              <a:rPr lang="fr-FR" sz="1400" dirty="0">
                <a:solidFill>
                  <a:srgbClr val="000091"/>
                </a:solidFill>
              </a:rPr>
              <a:t>le caractère sélectif/non sélectif, la capacité d’accueil, </a:t>
            </a:r>
          </a:p>
          <a:p>
            <a:pPr marL="171450" indent="-171450" algn="just">
              <a:buClr>
                <a:schemeClr val="tx2"/>
              </a:buClr>
              <a:buFont typeface="Wingdings" panose="05000000000000000000" pitchFamily="2" charset="2"/>
              <a:buChar char="ü"/>
            </a:pPr>
            <a:r>
              <a:rPr lang="fr-FR" sz="1400" dirty="0">
                <a:solidFill>
                  <a:srgbClr val="000091"/>
                </a:solidFill>
              </a:rPr>
              <a:t>l’éligibilité aux bourses et l’information sur les frais de scolarité, le règlement de la CVEC</a:t>
            </a:r>
          </a:p>
        </p:txBody>
      </p:sp>
      <p:sp>
        <p:nvSpPr>
          <p:cNvPr id="23" name="ZoneTexte 22"/>
          <p:cNvSpPr txBox="1"/>
          <p:nvPr/>
        </p:nvSpPr>
        <p:spPr>
          <a:xfrm>
            <a:off x="400655" y="3492924"/>
            <a:ext cx="6057961" cy="1000274"/>
          </a:xfrm>
          <a:prstGeom prst="rect">
            <a:avLst/>
          </a:prstGeom>
          <a:noFill/>
        </p:spPr>
        <p:txBody>
          <a:bodyPr wrap="square" rtlCol="0">
            <a:spAutoFit/>
          </a:bodyPr>
          <a:lstStyle/>
          <a:p>
            <a:pPr>
              <a:spcAft>
                <a:spcPts val="600"/>
              </a:spcAft>
            </a:pPr>
            <a:r>
              <a:rPr lang="fr-FR" b="1" dirty="0">
                <a:solidFill>
                  <a:schemeClr val="bg1"/>
                </a:solidFill>
                <a:highlight>
                  <a:srgbClr val="0000FF"/>
                </a:highlight>
              </a:rPr>
              <a:t>Les bons réflexes pour choisir un établissement </a:t>
            </a:r>
          </a:p>
          <a:p>
            <a:pPr algn="just"/>
            <a:r>
              <a:rPr lang="fr-FR" sz="1200" dirty="0"/>
              <a:t>Sur le </a:t>
            </a:r>
            <a:r>
              <a:rPr lang="fr-FR" sz="1200" b="1" dirty="0"/>
              <a:t>site parcoursup.gouv.fr </a:t>
            </a:r>
            <a:r>
              <a:rPr lang="fr-FR" sz="1200" dirty="0"/>
              <a:t>un livret « Choisir sa formation </a:t>
            </a:r>
            <a:r>
              <a:rPr lang="fr-FR" sz="1200" dirty="0" err="1"/>
              <a:t>post-bac</a:t>
            </a:r>
            <a:r>
              <a:rPr lang="fr-FR" sz="1200" dirty="0"/>
              <a:t> : les bons réflexes » aide les lycéens et parents à se repérer, à poser les bonnes questions pour choisir un établissement de formation</a:t>
            </a:r>
          </a:p>
        </p:txBody>
      </p:sp>
    </p:spTree>
    <p:extLst>
      <p:ext uri="{BB962C8B-B14F-4D97-AF65-F5344CB8AC3E}">
        <p14:creationId xmlns:p14="http://schemas.microsoft.com/office/powerpoint/2010/main" val="316521956"/>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8325</TotalTime>
  <Words>4609</Words>
  <Application>Microsoft Office PowerPoint</Application>
  <PresentationFormat>Affichage à l'écran (16:9)</PresentationFormat>
  <Paragraphs>350</Paragraphs>
  <Slides>39</Slides>
  <Notes>5</Notes>
  <HiddenSlides>0</HiddenSlides>
  <MMClips>0</MMClips>
  <ScaleCrop>false</ScaleCrop>
  <HeadingPairs>
    <vt:vector size="6" baseType="variant">
      <vt:variant>
        <vt:lpstr>Polices utilisées</vt:lpstr>
      </vt:variant>
      <vt:variant>
        <vt:i4>8</vt:i4>
      </vt:variant>
      <vt:variant>
        <vt:lpstr>Thème</vt:lpstr>
      </vt:variant>
      <vt:variant>
        <vt:i4>2</vt:i4>
      </vt:variant>
      <vt:variant>
        <vt:lpstr>Titres des diapositives</vt:lpstr>
      </vt:variant>
      <vt:variant>
        <vt:i4>39</vt:i4>
      </vt:variant>
    </vt:vector>
  </HeadingPairs>
  <TitlesOfParts>
    <vt:vector size="49" baseType="lpstr">
      <vt:lpstr>Arial</vt:lpstr>
      <vt:lpstr>Arial-ItalicMT</vt:lpstr>
      <vt:lpstr>Calibri</vt:lpstr>
      <vt:lpstr>Courier New</vt:lpstr>
      <vt:lpstr>Lucida Grande</vt:lpstr>
      <vt:lpstr>Marianne</vt:lpstr>
      <vt:lpstr>Marianne Light</vt:lpstr>
      <vt:lpstr>Wingdings</vt:lpstr>
      <vt:lpstr>OPÉRATEURS</vt:lpstr>
      <vt:lpstr>1_OPÉRATEURS</vt:lpstr>
      <vt:lpstr>Présentation PowerPoint</vt:lpstr>
      <vt:lpstr>Présentation PowerPoint</vt:lpstr>
      <vt:lpstr>Présentation PowerPoint</vt:lpstr>
      <vt:lpstr>Présentation PowerPoint</vt:lpstr>
      <vt:lpstr>LE BON RÉFLEXE : S’INFORMER</vt:lpstr>
      <vt:lpstr>LE BON REFLEXE : ÉCHANGER, SE PRÉPARER</vt:lpstr>
      <vt:lpstr>S’inscrire sur Parcoursup à partir du 19 janvier 2026 </vt:lpstr>
      <vt:lpstr>Présentation PowerPoint</vt:lpstr>
      <vt:lpstr>Présentation PowerPoint</vt:lpstr>
      <vt:lpstr>Présentation PowerPoint</vt:lpstr>
      <vt:lpstr>&gt;&gt; une rubrique dédiée aux critères d’analyse des candidatures avec une présentation globale et détaillée       &gt;&gt; la rubrique « Conseils » pour faire passer des messages aux candidats       &gt;&gt; Des rapports d’analyse des candidatures de l’année riches en données pour réfléchir      </vt:lpstr>
      <vt:lpstr>&gt;&gt; des chiffres globaux d’accès à la formation calculés à la fin de la phase principale 2025  &gt;&gt; des chiffres déclinables pour chaque type de baccalauréat français : général, technologique, professionnel </vt:lpstr>
      <vt:lpstr>Des conseils personnalisés pour vous aider  : consultez les critères spécifiques de la formation  diversifiez vos vœux en alternant vœux d’ambition, de raison, de précaution</vt:lpstr>
      <vt:lpstr>Présentation PowerPoint</vt:lpstr>
      <vt:lpstr>Présentation PowerPoint</vt:lpstr>
      <vt:lpstr>Présentation PowerPoint</vt:lpstr>
      <vt:lpstr>Exemples de vœux multiples</vt:lpstr>
      <vt:lpstr>Présentation PowerPoint</vt:lpstr>
      <vt:lpstr>Focus sur les vœux en apprentissage </vt:lpstr>
      <vt:lpstr>Présentation PowerPoint</vt:lpstr>
      <vt:lpstr>Présentation PowerPoint</vt:lpstr>
      <vt:lpstr>Finaliser son dossier et confirmer ses vœux </vt:lpstr>
      <vt:lpstr>La lettre de motivation</vt:lpstr>
      <vt:lpstr>Présentation PowerPoint</vt:lpstr>
      <vt:lpstr>Présentation PowerPoint</vt:lpstr>
      <vt:lpstr>Présentation PowerPoint</vt:lpstr>
      <vt:lpstr>Mardi 2 juin 2026 &gt; samedi 11 juillet 2026 Je reçois les réponses des formations et je décide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Une visualisation des indicateurs du classement   </vt:lpstr>
      <vt:lpstr>Présentation PowerPoint</vt:lpstr>
      <vt:lpstr>Des services pour vous aider et répondre à vos questions</vt:lpstr>
      <vt:lpstr>Pensez aussi à préparer votre future vie d’étudiant(e)</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Frédéric Courtiol</cp:lastModifiedBy>
  <cp:revision>424</cp:revision>
  <cp:lastPrinted>2026-01-20T15:56:20Z</cp:lastPrinted>
  <dcterms:created xsi:type="dcterms:W3CDTF">2020-10-27T08:44:50Z</dcterms:created>
  <dcterms:modified xsi:type="dcterms:W3CDTF">2026-01-21T09:39:25Z</dcterms:modified>
</cp:coreProperties>
</file>